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8" r:id="rId15"/>
    <p:sldId id="269" r:id="rId16"/>
    <p:sldId id="270" r:id="rId17"/>
    <p:sldId id="271" r:id="rId18"/>
    <p:sldId id="272" r:id="rId19"/>
    <p:sldId id="273" r:id="rId20"/>
    <p:sldId id="274" r:id="rId21"/>
    <p:sldId id="279" r:id="rId22"/>
    <p:sldId id="275" r:id="rId23"/>
    <p:sldId id="276" r:id="rId24"/>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Trebuchet MS" pitchFamily="34" charset="0"/>
        <a:ea typeface="+mn-ea"/>
        <a:cs typeface="+mn-cs"/>
      </a:defRPr>
    </a:lvl1pPr>
    <a:lvl2pPr marL="457200" algn="l" rtl="0" fontAlgn="base">
      <a:spcBef>
        <a:spcPct val="0"/>
      </a:spcBef>
      <a:spcAft>
        <a:spcPct val="0"/>
      </a:spcAft>
      <a:defRPr kern="1200">
        <a:solidFill>
          <a:schemeClr val="tx1"/>
        </a:solidFill>
        <a:latin typeface="Trebuchet MS" pitchFamily="34" charset="0"/>
        <a:ea typeface="+mn-ea"/>
        <a:cs typeface="+mn-cs"/>
      </a:defRPr>
    </a:lvl2pPr>
    <a:lvl3pPr marL="914400" algn="l" rtl="0" fontAlgn="base">
      <a:spcBef>
        <a:spcPct val="0"/>
      </a:spcBef>
      <a:spcAft>
        <a:spcPct val="0"/>
      </a:spcAft>
      <a:defRPr kern="1200">
        <a:solidFill>
          <a:schemeClr val="tx1"/>
        </a:solidFill>
        <a:latin typeface="Trebuchet MS" pitchFamily="34" charset="0"/>
        <a:ea typeface="+mn-ea"/>
        <a:cs typeface="+mn-cs"/>
      </a:defRPr>
    </a:lvl3pPr>
    <a:lvl4pPr marL="1371600" algn="l" rtl="0" fontAlgn="base">
      <a:spcBef>
        <a:spcPct val="0"/>
      </a:spcBef>
      <a:spcAft>
        <a:spcPct val="0"/>
      </a:spcAft>
      <a:defRPr kern="1200">
        <a:solidFill>
          <a:schemeClr val="tx1"/>
        </a:solidFill>
        <a:latin typeface="Trebuchet MS" pitchFamily="34" charset="0"/>
        <a:ea typeface="+mn-ea"/>
        <a:cs typeface="+mn-cs"/>
      </a:defRPr>
    </a:lvl4pPr>
    <a:lvl5pPr marL="1828800" algn="l" rtl="0" fontAlgn="base">
      <a:spcBef>
        <a:spcPct val="0"/>
      </a:spcBef>
      <a:spcAft>
        <a:spcPct val="0"/>
      </a:spcAft>
      <a:defRPr kern="1200">
        <a:solidFill>
          <a:schemeClr val="tx1"/>
        </a:solidFill>
        <a:latin typeface="Trebuchet MS" pitchFamily="34" charset="0"/>
        <a:ea typeface="+mn-ea"/>
        <a:cs typeface="+mn-cs"/>
      </a:defRPr>
    </a:lvl5pPr>
    <a:lvl6pPr marL="2286000" algn="l" defTabSz="914400" rtl="0" eaLnBrk="1" latinLnBrk="0" hangingPunct="1">
      <a:defRPr kern="1200">
        <a:solidFill>
          <a:schemeClr val="tx1"/>
        </a:solidFill>
        <a:latin typeface="Trebuchet MS" pitchFamily="34" charset="0"/>
        <a:ea typeface="+mn-ea"/>
        <a:cs typeface="+mn-cs"/>
      </a:defRPr>
    </a:lvl6pPr>
    <a:lvl7pPr marL="2743200" algn="l" defTabSz="914400" rtl="0" eaLnBrk="1" latinLnBrk="0" hangingPunct="1">
      <a:defRPr kern="1200">
        <a:solidFill>
          <a:schemeClr val="tx1"/>
        </a:solidFill>
        <a:latin typeface="Trebuchet MS" pitchFamily="34" charset="0"/>
        <a:ea typeface="+mn-ea"/>
        <a:cs typeface="+mn-cs"/>
      </a:defRPr>
    </a:lvl7pPr>
    <a:lvl8pPr marL="3200400" algn="l" defTabSz="914400" rtl="0" eaLnBrk="1" latinLnBrk="0" hangingPunct="1">
      <a:defRPr kern="1200">
        <a:solidFill>
          <a:schemeClr val="tx1"/>
        </a:solidFill>
        <a:latin typeface="Trebuchet MS" pitchFamily="34" charset="0"/>
        <a:ea typeface="+mn-ea"/>
        <a:cs typeface="+mn-cs"/>
      </a:defRPr>
    </a:lvl8pPr>
    <a:lvl9pPr marL="3657600" algn="l" defTabSz="914400" rtl="0" eaLnBrk="1" latinLnBrk="0" hangingPunct="1">
      <a:defRPr kern="1200">
        <a:solidFill>
          <a:schemeClr val="tx1"/>
        </a:solidFill>
        <a:latin typeface="Trebuchet MS"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006600"/>
    <a:srgbClr val="B79214"/>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88" autoAdjust="0"/>
    <p:restoredTop sz="94660"/>
  </p:normalViewPr>
  <p:slideViewPr>
    <p:cSldViewPr>
      <p:cViewPr>
        <p:scale>
          <a:sx n="100" d="100"/>
          <a:sy n="100" d="100"/>
        </p:scale>
        <p:origin x="-1138" y="29"/>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8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30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30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30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2C03EBB3-95AA-4062-B66A-AF30553AD590}" type="slidenum">
              <a:rPr lang="en-US"/>
              <a:pPr/>
              <a:t>‹#›</a:t>
            </a:fld>
            <a:endParaRPr lang="en-US"/>
          </a:p>
        </p:txBody>
      </p:sp>
    </p:spTree>
    <p:extLst>
      <p:ext uri="{BB962C8B-B14F-4D97-AF65-F5344CB8AC3E}">
        <p14:creationId xmlns:p14="http://schemas.microsoft.com/office/powerpoint/2010/main" val="418064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F48A736A-137E-4C45-8F03-F6DE2CF46884}" type="slidenum">
              <a:rPr lang="en-US"/>
              <a:pPr/>
              <a:t>‹#›</a:t>
            </a:fld>
            <a:endParaRPr lang="en-US"/>
          </a:p>
        </p:txBody>
      </p:sp>
    </p:spTree>
    <p:extLst>
      <p:ext uri="{BB962C8B-B14F-4D97-AF65-F5344CB8AC3E}">
        <p14:creationId xmlns:p14="http://schemas.microsoft.com/office/powerpoint/2010/main" val="21299744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4328BE-9534-4359-B079-9B78142B7971}" type="slidenum">
              <a:rPr lang="en-US"/>
              <a:pPr/>
              <a:t>1</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043659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rgbClr val="00330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dirty="0"/>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chemeClr val="bg1">
                    <a:lumMod val="50000"/>
                  </a:schemeClr>
                </a:solidFill>
                <a:effectLst>
                  <a:outerShdw blurRad="38100" dist="38100" dir="2700000" algn="tl">
                    <a:srgbClr val="000000">
                      <a:alpha val="43137"/>
                    </a:srgbClr>
                  </a:outerShdw>
                </a:effectLst>
              </a:defRPr>
            </a:lvl1pPr>
          </a:lstStyle>
          <a:p>
            <a:r>
              <a:rPr kumimoji="0" lang="en-US" smtClean="0"/>
              <a:t>Click to edit Master title style</a:t>
            </a:r>
            <a:endParaRPr kumimoji="0" lang="en-US" dirty="0"/>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r>
              <a:rPr lang="en-US" dirty="0" smtClean="0"/>
              <a:t>05/21/2015</a:t>
            </a:r>
            <a:endParaRPr lang="de-DE" dirty="0"/>
          </a:p>
        </p:txBody>
      </p:sp>
      <p:sp>
        <p:nvSpPr>
          <p:cNvPr id="16" name="Slide Number Placeholder 15"/>
          <p:cNvSpPr>
            <a:spLocks noGrp="1"/>
          </p:cNvSpPr>
          <p:nvPr>
            <p:ph type="sldNum" sz="quarter" idx="11"/>
          </p:nvPr>
        </p:nvSpPr>
        <p:spPr/>
        <p:txBody>
          <a:bodyPr/>
          <a:lstStyle/>
          <a:p>
            <a:fld id="{CCF383C4-E792-4C0D-A02D-CB37E4B0645D}" type="slidenum">
              <a:rPr lang="de-DE" smtClean="0"/>
              <a:pPr/>
              <a:t>‹#›</a:t>
            </a:fld>
            <a:endParaRPr lang="de-DE"/>
          </a:p>
        </p:txBody>
      </p:sp>
      <p:sp>
        <p:nvSpPr>
          <p:cNvPr id="17" name="Footer Placeholder 16"/>
          <p:cNvSpPr>
            <a:spLocks noGrp="1"/>
          </p:cNvSpPr>
          <p:nvPr>
            <p:ph type="ftr" sz="quarter" idx="12"/>
          </p:nvPr>
        </p:nvSpPr>
        <p:spPr/>
        <p:txBody>
          <a:bodyPr/>
          <a:lstStyle/>
          <a:p>
            <a:r>
              <a:rPr lang="en-US" smtClean="0"/>
              <a:t>St. Mary Coptic Orthodox Church. East Brunswick, NJ. USA</a:t>
            </a:r>
            <a:endParaRPr lang="de-DE" dirty="0"/>
          </a:p>
        </p:txBody>
      </p:sp>
      <p:pic>
        <p:nvPicPr>
          <p:cNvPr id="6146" name="Picture 2" descr="C:\MBT\Chur\StMaryCross.jpg"/>
          <p:cNvPicPr>
            <a:picLocks noChangeAspect="1" noChangeArrowheads="1"/>
          </p:cNvPicPr>
          <p:nvPr userDrawn="1"/>
        </p:nvPicPr>
        <p:blipFill>
          <a:blip r:embed="rId2" cstate="print"/>
          <a:srcRect/>
          <a:stretch>
            <a:fillRect/>
          </a:stretch>
        </p:blipFill>
        <p:spPr bwMode="auto">
          <a:xfrm>
            <a:off x="8008742" y="457200"/>
            <a:ext cx="745667" cy="70961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E2E303A5-BFE6-4B0A-9BC3-5D4B1CC48726}"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10/11/2013</a:t>
            </a:r>
            <a:endParaRPr lang="de-DE"/>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2D4AEA8D-681C-4B5C-A219-8BD9E18A14A4}"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14" name="Date Placeholder 13"/>
          <p:cNvSpPr>
            <a:spLocks noGrp="1"/>
          </p:cNvSpPr>
          <p:nvPr>
            <p:ph type="dt" sz="half" idx="14"/>
          </p:nvPr>
        </p:nvSpPr>
        <p:spPr>
          <a:xfrm>
            <a:off x="6705600" y="6203667"/>
            <a:ext cx="1676400" cy="384048"/>
          </a:xfrm>
        </p:spPr>
        <p:txBody>
          <a:bodyPr/>
          <a:lstStyle>
            <a:lvl1pPr algn="r">
              <a:defRPr>
                <a:solidFill>
                  <a:schemeClr val="accent2">
                    <a:lumMod val="50000"/>
                  </a:schemeClr>
                </a:solidFill>
              </a:defRPr>
            </a:lvl1pPr>
          </a:lstStyle>
          <a:p>
            <a:r>
              <a:rPr lang="en-US" dirty="0" smtClean="0"/>
              <a:t>05/21/2015</a:t>
            </a:r>
            <a:endParaRPr lang="de-DE" dirty="0"/>
          </a:p>
        </p:txBody>
      </p:sp>
      <p:sp>
        <p:nvSpPr>
          <p:cNvPr id="15" name="Slide Number Placeholder 14"/>
          <p:cNvSpPr>
            <a:spLocks noGrp="1"/>
          </p:cNvSpPr>
          <p:nvPr>
            <p:ph type="sldNum" sz="quarter" idx="15"/>
          </p:nvPr>
        </p:nvSpPr>
        <p:spPr/>
        <p:txBody>
          <a:bodyPr/>
          <a:lstStyle>
            <a:lvl1pPr algn="ctr">
              <a:defRPr/>
            </a:lvl1pPr>
          </a:lstStyle>
          <a:p>
            <a:fld id="{B11D3BAA-AE72-4AAC-BAC7-3D7D2BD9C823}" type="slidenum">
              <a:rPr lang="de-DE" smtClean="0"/>
              <a:pPr/>
              <a:t>‹#›</a:t>
            </a:fld>
            <a:endParaRPr lang="de-DE"/>
          </a:p>
        </p:txBody>
      </p:sp>
      <p:sp>
        <p:nvSpPr>
          <p:cNvPr id="16" name="Footer Placeholder 15"/>
          <p:cNvSpPr>
            <a:spLocks noGrp="1"/>
          </p:cNvSpPr>
          <p:nvPr>
            <p:ph type="ftr" sz="quarter" idx="16"/>
          </p:nvPr>
        </p:nvSpPr>
        <p:spPr>
          <a:xfrm>
            <a:off x="2819400" y="6172200"/>
            <a:ext cx="3581400" cy="384048"/>
          </a:xfrm>
        </p:spPr>
        <p:txBody>
          <a:bodyPr/>
          <a:lstStyle>
            <a:lvl1pPr algn="ctr">
              <a:defRPr>
                <a:solidFill>
                  <a:schemeClr val="accent2">
                    <a:lumMod val="50000"/>
                  </a:schemeClr>
                </a:solidFill>
              </a:defRPr>
            </a:lvl1pPr>
          </a:lstStyle>
          <a:p>
            <a:r>
              <a:rPr lang="en-US" dirty="0" smtClean="0"/>
              <a:t>St. Mary Coptic Orthodox Church. East Brunswick, NJ. USA</a:t>
            </a:r>
            <a:endParaRPr lang="de-DE" dirty="0"/>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05/21/2015</a:t>
            </a:r>
            <a:endParaRPr lang="de-DE" dirty="0"/>
          </a:p>
        </p:txBody>
      </p:sp>
      <p:sp>
        <p:nvSpPr>
          <p:cNvPr id="5" name="Footer Placeholder 4"/>
          <p:cNvSpPr>
            <a:spLocks noGrp="1"/>
          </p:cNvSpPr>
          <p:nvPr>
            <p:ph type="ftr" sz="quarter" idx="11"/>
          </p:nvPr>
        </p:nvSpPr>
        <p:spPr/>
        <p:txBody>
          <a:bodyPr/>
          <a:lstStyle/>
          <a:p>
            <a:r>
              <a:rPr lang="en-US" smtClean="0"/>
              <a:t>St. Mary Coptic Orthodox Church. East Brunswick, NJ. USA</a:t>
            </a:r>
            <a:endParaRPr lang="de-DE"/>
          </a:p>
        </p:txBody>
      </p:sp>
      <p:sp>
        <p:nvSpPr>
          <p:cNvPr id="6" name="Slide Number Placeholder 5"/>
          <p:cNvSpPr>
            <a:spLocks noGrp="1"/>
          </p:cNvSpPr>
          <p:nvPr>
            <p:ph type="sldNum" sz="quarter" idx="12"/>
          </p:nvPr>
        </p:nvSpPr>
        <p:spPr/>
        <p:txBody>
          <a:bodyPr/>
          <a:lstStyle/>
          <a:p>
            <a:fld id="{3BF1B6A4-D166-45B4-84AA-A41B2C34C48F}" type="slidenum">
              <a:rPr lang="de-DE" smtClean="0"/>
              <a:pPr/>
              <a:t>‹#›</a:t>
            </a:fld>
            <a:endParaRPr lang="de-DE"/>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003300"/>
                </a:solidFill>
                <a:effectLst>
                  <a:innerShdw blurRad="38100" dist="25400" dir="13500000">
                    <a:prstClr val="black">
                      <a:alpha val="70000"/>
                    </a:prstClr>
                  </a:innerShdw>
                </a:effectLst>
              </a:defRPr>
            </a:lvl1pPr>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dirty="0" smtClean="0"/>
              <a:t>05/21/2015</a:t>
            </a:r>
            <a:endParaRPr lang="de-DE" dirty="0"/>
          </a:p>
        </p:txBody>
      </p:sp>
      <p:sp>
        <p:nvSpPr>
          <p:cNvPr id="6" name="Footer Placeholder 5"/>
          <p:cNvSpPr>
            <a:spLocks noGrp="1"/>
          </p:cNvSpPr>
          <p:nvPr>
            <p:ph type="ftr" sz="quarter" idx="11"/>
          </p:nvPr>
        </p:nvSpPr>
        <p:spPr/>
        <p:txBody>
          <a:bodyPr/>
          <a:lstStyle/>
          <a:p>
            <a:r>
              <a:rPr lang="en-US" smtClean="0"/>
              <a:t>St. Mary Coptic Orthodox Church. East Brunswick, NJ. USA</a:t>
            </a:r>
            <a:endParaRPr lang="de-DE"/>
          </a:p>
        </p:txBody>
      </p:sp>
      <p:sp>
        <p:nvSpPr>
          <p:cNvPr id="7" name="Slide Number Placeholder 6"/>
          <p:cNvSpPr>
            <a:spLocks noGrp="1"/>
          </p:cNvSpPr>
          <p:nvPr>
            <p:ph type="sldNum" sz="quarter" idx="12"/>
          </p:nvPr>
        </p:nvSpPr>
        <p:spPr/>
        <p:txBody>
          <a:bodyPr/>
          <a:lstStyle/>
          <a:p>
            <a:fld id="{8514E5A6-B7D1-4F07-B903-F82915FCCE94}" type="slidenum">
              <a:rPr lang="de-DE" smtClean="0"/>
              <a:pPr/>
              <a:t>‹#›</a:t>
            </a:fld>
            <a:endParaRPr lang="de-DE"/>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C5D7D06B-DA1B-4AFE-BCF8-F5385A62191F}" type="slidenum">
              <a:rPr lang="de-DE" smtClean="0"/>
              <a:pPr/>
              <a:t>‹#›</a:t>
            </a:fld>
            <a:endParaRPr lang="de-DE"/>
          </a:p>
        </p:txBody>
      </p:sp>
      <p:sp>
        <p:nvSpPr>
          <p:cNvPr id="8" name="Footer Placeholder 7"/>
          <p:cNvSpPr>
            <a:spLocks noGrp="1"/>
          </p:cNvSpPr>
          <p:nvPr>
            <p:ph type="ftr" sz="quarter" idx="11"/>
          </p:nvPr>
        </p:nvSpPr>
        <p:spPr/>
        <p:txBody>
          <a:bodyPr/>
          <a:lstStyle/>
          <a:p>
            <a:r>
              <a:rPr lang="en-US" smtClean="0"/>
              <a:t>St. Mary Coptic Orthodox Church. East Brunswick, NJ. USA</a:t>
            </a:r>
            <a:endParaRPr lang="de-DE"/>
          </a:p>
        </p:txBody>
      </p:sp>
      <p:sp>
        <p:nvSpPr>
          <p:cNvPr id="7" name="Date Placeholder 6"/>
          <p:cNvSpPr>
            <a:spLocks noGrp="1"/>
          </p:cNvSpPr>
          <p:nvPr>
            <p:ph type="dt" sz="half" idx="10"/>
          </p:nvPr>
        </p:nvSpPr>
        <p:spPr/>
        <p:txBody>
          <a:bodyPr/>
          <a:lstStyle/>
          <a:p>
            <a:r>
              <a:rPr lang="en-US" dirty="0" smtClean="0"/>
              <a:t>05/21/2015</a:t>
            </a:r>
            <a:endParaRPr lang="de-DE"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dirty="0" smtClean="0"/>
              <a:t>05/21/2015</a:t>
            </a:r>
            <a:endParaRPr lang="de-DE" dirty="0"/>
          </a:p>
        </p:txBody>
      </p:sp>
      <p:sp>
        <p:nvSpPr>
          <p:cNvPr id="4" name="Footer Placeholder 3"/>
          <p:cNvSpPr>
            <a:spLocks noGrp="1"/>
          </p:cNvSpPr>
          <p:nvPr>
            <p:ph type="ftr" sz="quarter" idx="11"/>
          </p:nvPr>
        </p:nvSpPr>
        <p:spPr/>
        <p:txBody>
          <a:bodyPr/>
          <a:lstStyle/>
          <a:p>
            <a:r>
              <a:rPr lang="en-US" smtClean="0"/>
              <a:t>St. Mary Coptic Orthodox Church. East Brunswick, NJ. USA</a:t>
            </a:r>
            <a:endParaRPr lang="de-DE"/>
          </a:p>
        </p:txBody>
      </p:sp>
      <p:sp>
        <p:nvSpPr>
          <p:cNvPr id="5" name="Slide Number Placeholder 4"/>
          <p:cNvSpPr>
            <a:spLocks noGrp="1"/>
          </p:cNvSpPr>
          <p:nvPr>
            <p:ph type="sldNum" sz="quarter" idx="12"/>
          </p:nvPr>
        </p:nvSpPr>
        <p:spPr/>
        <p:txBody>
          <a:bodyPr/>
          <a:lstStyle/>
          <a:p>
            <a:fld id="{80ABA2C4-A645-45EB-A045-ECF573A68F6B}" type="slidenum">
              <a:rPr lang="de-DE" smtClean="0"/>
              <a:pPr/>
              <a:t>‹#›</a:t>
            </a:fld>
            <a:endParaRPr lang="de-DE"/>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05/21/2015</a:t>
            </a:r>
            <a:endParaRPr lang="de-DE" dirty="0"/>
          </a:p>
        </p:txBody>
      </p:sp>
      <p:sp>
        <p:nvSpPr>
          <p:cNvPr id="3" name="Footer Placeholder 2"/>
          <p:cNvSpPr>
            <a:spLocks noGrp="1"/>
          </p:cNvSpPr>
          <p:nvPr>
            <p:ph type="ftr" sz="quarter" idx="11"/>
          </p:nvPr>
        </p:nvSpPr>
        <p:spPr/>
        <p:txBody>
          <a:bodyPr/>
          <a:lstStyle/>
          <a:p>
            <a:r>
              <a:rPr lang="en-US" smtClean="0"/>
              <a:t>St. Mary Coptic Orthodox Church. East Brunswick, NJ. USA</a:t>
            </a:r>
            <a:endParaRPr lang="de-DE"/>
          </a:p>
        </p:txBody>
      </p:sp>
      <p:sp>
        <p:nvSpPr>
          <p:cNvPr id="4" name="Slide Number Placeholder 3"/>
          <p:cNvSpPr>
            <a:spLocks noGrp="1"/>
          </p:cNvSpPr>
          <p:nvPr>
            <p:ph type="sldNum" sz="quarter" idx="12"/>
          </p:nvPr>
        </p:nvSpPr>
        <p:spPr/>
        <p:txBody>
          <a:bodyPr/>
          <a:lstStyle/>
          <a:p>
            <a:fld id="{6A439916-F46D-4C18-A763-9F35B9FE6318}"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r>
              <a:rPr lang="en-US" smtClean="0"/>
              <a:t>10/11/2013</a:t>
            </a:r>
            <a:endParaRPr lang="de-DE"/>
          </a:p>
        </p:txBody>
      </p:sp>
      <p:sp>
        <p:nvSpPr>
          <p:cNvPr id="9" name="Slide Number Placeholder 8"/>
          <p:cNvSpPr>
            <a:spLocks noGrp="1"/>
          </p:cNvSpPr>
          <p:nvPr>
            <p:ph type="sldNum" sz="quarter" idx="15"/>
          </p:nvPr>
        </p:nvSpPr>
        <p:spPr/>
        <p:txBody>
          <a:bodyPr/>
          <a:lstStyle/>
          <a:p>
            <a:fld id="{FBE9374C-7CD9-4895-863C-097C7422E70D}" type="slidenum">
              <a:rPr lang="de-DE" smtClean="0"/>
              <a:pPr/>
              <a:t>‹#›</a:t>
            </a:fld>
            <a:endParaRPr lang="de-DE"/>
          </a:p>
        </p:txBody>
      </p:sp>
      <p:sp>
        <p:nvSpPr>
          <p:cNvPr id="10" name="Footer Placeholder 9"/>
          <p:cNvSpPr>
            <a:spLocks noGrp="1"/>
          </p:cNvSpPr>
          <p:nvPr>
            <p:ph type="ftr" sz="quarter" idx="16"/>
          </p:nvPr>
        </p:nvSpPr>
        <p:spPr/>
        <p:txBody>
          <a:bodyPr/>
          <a:lstStyle/>
          <a:p>
            <a:r>
              <a:rPr lang="en-US" smtClean="0"/>
              <a:t>St. Mary Coptic Orthodox Church. East Brunswick, NJ. USA</a:t>
            </a:r>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r>
              <a:rPr lang="en-US" smtClean="0"/>
              <a:t>10/11/2013</a:t>
            </a:r>
            <a:endParaRPr lang="de-DE"/>
          </a:p>
        </p:txBody>
      </p:sp>
      <p:sp>
        <p:nvSpPr>
          <p:cNvPr id="9" name="Slide Number Placeholder 8"/>
          <p:cNvSpPr>
            <a:spLocks noGrp="1"/>
          </p:cNvSpPr>
          <p:nvPr>
            <p:ph type="sldNum" sz="quarter" idx="11"/>
          </p:nvPr>
        </p:nvSpPr>
        <p:spPr/>
        <p:txBody>
          <a:bodyPr/>
          <a:lstStyle/>
          <a:p>
            <a:fld id="{D6314F5F-E0D6-48A5-93A3-60145D9EF7E2}" type="slidenum">
              <a:rPr lang="de-DE" smtClean="0"/>
              <a:pPr/>
              <a:t>‹#›</a:t>
            </a:fld>
            <a:endParaRPr lang="de-DE"/>
          </a:p>
        </p:txBody>
      </p:sp>
      <p:sp>
        <p:nvSpPr>
          <p:cNvPr id="10" name="Footer Placeholder 9"/>
          <p:cNvSpPr>
            <a:spLocks noGrp="1"/>
          </p:cNvSpPr>
          <p:nvPr>
            <p:ph type="ftr" sz="quarter" idx="12"/>
          </p:nvPr>
        </p:nvSpPr>
        <p:spPr/>
        <p:txBody>
          <a:bodyPr/>
          <a:lstStyle/>
          <a:p>
            <a:r>
              <a:rPr lang="en-US" smtClean="0"/>
              <a:t>St. Mary Coptic Orthodox Church. East Brunswick, NJ. USA</a:t>
            </a:r>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24" name="Date Placeholder 23"/>
          <p:cNvSpPr>
            <a:spLocks noGrp="1"/>
          </p:cNvSpPr>
          <p:nvPr>
            <p:ph type="dt" sz="half" idx="2"/>
          </p:nvPr>
        </p:nvSpPr>
        <p:spPr>
          <a:xfrm>
            <a:off x="6858000" y="6203667"/>
            <a:ext cx="1524000" cy="384048"/>
          </a:xfrm>
          <a:prstGeom prst="rect">
            <a:avLst/>
          </a:prstGeom>
        </p:spPr>
        <p:txBody>
          <a:bodyPr vert="horz" anchor="ctr" anchorCtr="0"/>
          <a:lstStyle>
            <a:lvl1pPr algn="r" eaLnBrk="1" latinLnBrk="0" hangingPunct="1">
              <a:defRPr kumimoji="0" sz="1200">
                <a:solidFill>
                  <a:schemeClr val="accent2">
                    <a:lumMod val="50000"/>
                  </a:schemeClr>
                </a:solidFill>
              </a:defRPr>
            </a:lvl1pPr>
          </a:lstStyle>
          <a:p>
            <a:r>
              <a:rPr lang="en-US" dirty="0" smtClean="0"/>
              <a:t>05/21/2015</a:t>
            </a:r>
            <a:endParaRPr lang="de-DE"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ctr" eaLnBrk="1" latinLnBrk="0" hangingPunct="1">
              <a:defRPr kumimoji="0" sz="1200">
                <a:solidFill>
                  <a:schemeClr val="accent2">
                    <a:lumMod val="50000"/>
                  </a:schemeClr>
                </a:solidFill>
              </a:defRPr>
            </a:lvl1pPr>
          </a:lstStyle>
          <a:p>
            <a:r>
              <a:rPr lang="en-US" dirty="0" smtClean="0"/>
              <a:t>St. Mary Coptic Orthodox Church. East Brunswick, NJ. USA</a:t>
            </a:r>
            <a:endParaRPr lang="de-DE"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6119226-0FB1-4830-A2A0-602C757C9FA3}" type="slidenum">
              <a:rPr lang="de-DE" smtClean="0"/>
              <a:pPr/>
              <a:t>‹#›</a:t>
            </a:fld>
            <a:endParaRPr lang="de-DE"/>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003300"/>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rgbClr val="003300"/>
        </a:buClr>
        <a:buSzPct val="85000"/>
        <a:buFont typeface="Wingdings" pitchFamily="2" charset="2"/>
        <a:buChar char="v"/>
        <a:defRPr kumimoji="0" sz="2600" kern="1200">
          <a:solidFill>
            <a:schemeClr val="tx1"/>
          </a:solidFill>
          <a:latin typeface="+mn-lt"/>
          <a:ea typeface="+mn-ea"/>
          <a:cs typeface="+mn-cs"/>
        </a:defRPr>
      </a:lvl1pPr>
      <a:lvl2pPr marL="640080" indent="-274320" algn="l" rtl="0" eaLnBrk="1" latinLnBrk="0" hangingPunct="1">
        <a:spcBef>
          <a:spcPts val="300"/>
        </a:spcBef>
        <a:buClr>
          <a:srgbClr val="003300"/>
        </a:buClr>
        <a:buSzPct val="85000"/>
        <a:buFont typeface="Wingdings" pitchFamily="2" charset="2"/>
        <a:buChar char="v"/>
        <a:defRPr kumimoji="0" sz="2400" kern="1200">
          <a:solidFill>
            <a:schemeClr val="bg1">
              <a:lumMod val="50000"/>
            </a:schemeClr>
          </a:solidFill>
          <a:latin typeface="+mn-lt"/>
          <a:ea typeface="+mn-ea"/>
          <a:cs typeface="+mn-cs"/>
        </a:defRPr>
      </a:lvl2pPr>
      <a:lvl3pPr marL="1005840" indent="-228600" algn="l" rtl="0" eaLnBrk="1" latinLnBrk="0" hangingPunct="1">
        <a:spcBef>
          <a:spcPts val="300"/>
        </a:spcBef>
        <a:buClr>
          <a:srgbClr val="003300"/>
        </a:buClr>
        <a:buSzPct val="85000"/>
        <a:buFont typeface="Wingdings" pitchFamily="2" charset="2"/>
        <a:buChar char="v"/>
        <a:defRPr kumimoji="0" sz="2100" kern="1200">
          <a:solidFill>
            <a:srgbClr val="006600"/>
          </a:solidFill>
          <a:latin typeface="+mn-lt"/>
          <a:ea typeface="+mn-ea"/>
          <a:cs typeface="+mn-cs"/>
        </a:defRPr>
      </a:lvl3pPr>
      <a:lvl4pPr marL="1280160" indent="-228600" algn="l" rtl="0" eaLnBrk="1" latinLnBrk="0" hangingPunct="1">
        <a:spcBef>
          <a:spcPts val="300"/>
        </a:spcBef>
        <a:buClr>
          <a:srgbClr val="003300"/>
        </a:buClr>
        <a:buSzPct val="85000"/>
        <a:buFont typeface="Wingdings" pitchFamily="2" charset="2"/>
        <a:buChar char="v"/>
        <a:defRPr kumimoji="0" sz="1900" kern="1200">
          <a:solidFill>
            <a:schemeClr val="tx1"/>
          </a:solidFill>
          <a:latin typeface="+mn-lt"/>
          <a:ea typeface="+mn-ea"/>
          <a:cs typeface="+mn-cs"/>
        </a:defRPr>
      </a:lvl4pPr>
      <a:lvl5pPr marL="1554480" indent="-228600" algn="l" rtl="0" eaLnBrk="1" latinLnBrk="0" hangingPunct="1">
        <a:spcBef>
          <a:spcPts val="340"/>
        </a:spcBef>
        <a:buClr>
          <a:srgbClr val="003300"/>
        </a:buClr>
        <a:buSzPct val="85000"/>
        <a:buFont typeface="Wingdings" pitchFamily="2" charset="2"/>
        <a:buChar char="v"/>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914400" y="4267200"/>
            <a:ext cx="7543800" cy="1143000"/>
          </a:xfrm>
        </p:spPr>
        <p:txBody>
          <a:bodyPr/>
          <a:lstStyle/>
          <a:p>
            <a:r>
              <a:rPr lang="en-US" sz="4000" b="1" dirty="0" smtClean="0"/>
              <a:t>Second Ecumenical Council</a:t>
            </a:r>
            <a:endParaRPr lang="en-US" sz="4000" dirty="0"/>
          </a:p>
          <a:p>
            <a:endParaRPr lang="en-US" sz="4000" b="1" dirty="0"/>
          </a:p>
        </p:txBody>
      </p:sp>
      <p:sp>
        <p:nvSpPr>
          <p:cNvPr id="2050" name="Rectangle 2"/>
          <p:cNvSpPr>
            <a:spLocks noGrp="1" noChangeArrowheads="1"/>
          </p:cNvSpPr>
          <p:nvPr>
            <p:ph type="ctrTitle"/>
          </p:nvPr>
        </p:nvSpPr>
        <p:spPr>
          <a:xfrm>
            <a:off x="1463988" y="1447800"/>
            <a:ext cx="5851211" cy="2071468"/>
          </a:xfrm>
        </p:spPr>
        <p:txBody>
          <a:bodyPr/>
          <a:lstStyle/>
          <a:p>
            <a:pPr algn="l"/>
            <a:r>
              <a:rPr lang="en-US" b="1" dirty="0" smtClean="0"/>
              <a:t>The Trinity</a:t>
            </a:r>
            <a:br>
              <a:rPr lang="en-US" b="1" dirty="0" smtClean="0"/>
            </a:br>
            <a:r>
              <a:rPr lang="en-US" sz="3600" b="1" dirty="0" smtClean="0"/>
              <a:t>Who is Jesus the Christ?</a:t>
            </a:r>
            <a:br>
              <a:rPr lang="en-US" sz="3600" b="1" dirty="0" smtClean="0"/>
            </a:br>
            <a:r>
              <a:rPr lang="en-US" sz="3600" b="1" dirty="0" smtClean="0"/>
              <a:t>Who is the Holy Spirit?</a:t>
            </a:r>
            <a:endParaRPr lang="en-US" sz="36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b="1" dirty="0"/>
              <a:t>St. Gregory the Theologian said</a:t>
            </a:r>
            <a:r>
              <a:rPr lang="en-US" dirty="0"/>
              <a:t>:</a:t>
            </a:r>
          </a:p>
          <a:p>
            <a:r>
              <a:rPr lang="en-US" i="1" dirty="0"/>
              <a:t>The Old Testament clearly showed the Father, but only dimly showed the Son. The New Testament revealed the Son and hinted at the divinity of the Spirit. Today the Spirit lives among us, and is making himself more clearly known. As long as the divinity of the Father had not been recognized, it was dangerous to preach openly the Son. In the same way, </a:t>
            </a:r>
            <a:r>
              <a:rPr lang="en-US" i="1" dirty="0" smtClean="0"/>
              <a:t>as long </a:t>
            </a:r>
            <a:r>
              <a:rPr lang="en-US" i="1" dirty="0"/>
              <a:t>as the divinity of the Son was not admitted, it was dangerous to impose, if we </a:t>
            </a:r>
            <a:r>
              <a:rPr lang="en-US" i="1" dirty="0" smtClean="0"/>
              <a:t>dare </a:t>
            </a:r>
            <a:r>
              <a:rPr lang="en-US" i="1" dirty="0"/>
              <a:t>to use such words, the belief in the divinity of the Spirit as an added burden. You see the order in which God is revealed, an order that we must respect in our own turn: not revealing everything in a rush and without discernment but also not keeping anything hidden until the end time</a:t>
            </a:r>
            <a:r>
              <a:rPr lang="en-US" dirty="0" smtClean="0"/>
              <a:t>.</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10</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God is declaring Himself</a:t>
            </a:r>
            <a:endParaRPr lang="en-US" dirty="0"/>
          </a:p>
        </p:txBody>
      </p:sp>
    </p:spTree>
    <p:extLst>
      <p:ext uri="{BB962C8B-B14F-4D97-AF65-F5344CB8AC3E}">
        <p14:creationId xmlns:p14="http://schemas.microsoft.com/office/powerpoint/2010/main" val="1195188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First attack for the devil was The Son Is Not Equal to the Father (St. Athanasius vs. Arius)</a:t>
            </a:r>
          </a:p>
          <a:p>
            <a:r>
              <a:rPr lang="en-US" dirty="0" smtClean="0"/>
              <a:t>We believe that the Son is equal in honor and dignity to the Father. Each has a different role but they are one in Essence and that is the Son is begotten of the Father.</a:t>
            </a:r>
          </a:p>
          <a:p>
            <a:r>
              <a:rPr lang="en-US" dirty="0" smtClean="0"/>
              <a:t>There was no time when the Father was not a Father nor the Son was not a Son</a:t>
            </a:r>
          </a:p>
          <a:p>
            <a:r>
              <a:rPr lang="en-US" dirty="0" smtClean="0"/>
              <a:t>Of One essence (consubstantial) </a:t>
            </a:r>
            <a:r>
              <a:rPr lang="en-US" b="1" u="sng" dirty="0" err="1" smtClean="0"/>
              <a:t>Homoousious</a:t>
            </a:r>
            <a:endParaRPr lang="en-US" b="1" u="sng" dirty="0" smtClean="0"/>
          </a:p>
          <a:p>
            <a:r>
              <a:rPr lang="en-US" dirty="0" smtClean="0"/>
              <a:t>Of similar but not same essence </a:t>
            </a:r>
            <a:r>
              <a:rPr lang="en-US" b="1" u="sng" dirty="0" err="1" smtClean="0"/>
              <a:t>Homo</a:t>
            </a:r>
            <a:r>
              <a:rPr lang="en-US" b="1" u="sng" dirty="0" err="1" smtClean="0">
                <a:solidFill>
                  <a:srgbClr val="FF0000"/>
                </a:solidFill>
              </a:rPr>
              <a:t>i</a:t>
            </a:r>
            <a:r>
              <a:rPr lang="en-US" b="1" u="sng" dirty="0" err="1" smtClean="0"/>
              <a:t>ousious</a:t>
            </a:r>
            <a:r>
              <a:rPr lang="en-US" dirty="0" smtClean="0"/>
              <a:t> (I is not ok)</a:t>
            </a:r>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11</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The battle over “</a:t>
            </a:r>
            <a:r>
              <a:rPr lang="en-US" dirty="0" err="1" smtClean="0"/>
              <a:t>i</a:t>
            </a:r>
            <a:r>
              <a:rPr lang="en-US" dirty="0" smtClean="0"/>
              <a:t>”</a:t>
            </a:r>
            <a:endParaRPr lang="en-US" dirty="0"/>
          </a:p>
        </p:txBody>
      </p:sp>
    </p:spTree>
    <p:extLst>
      <p:ext uri="{BB962C8B-B14F-4D97-AF65-F5344CB8AC3E}">
        <p14:creationId xmlns:p14="http://schemas.microsoft.com/office/powerpoint/2010/main" val="4050993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From before 325 AD until now.</a:t>
            </a:r>
          </a:p>
          <a:p>
            <a:r>
              <a:rPr lang="en-US" dirty="0" smtClean="0"/>
              <a:t>St. Athanasius was exiled over 5 times during his time as a Bishop of Alexandria (17 years out of 45 years).</a:t>
            </a:r>
          </a:p>
          <a:p>
            <a:r>
              <a:rPr lang="en-US" dirty="0" smtClean="0"/>
              <a:t>One of the main problems is the relationship between the church and the state (Rev 2:12).</a:t>
            </a:r>
          </a:p>
          <a:p>
            <a:r>
              <a:rPr lang="en-US" dirty="0" smtClean="0"/>
              <a:t>Various bishops used different kings to change the faith of the church.</a:t>
            </a:r>
          </a:p>
          <a:p>
            <a:r>
              <a:rPr lang="en-US" dirty="0" smtClean="0"/>
              <a:t>Roman Empire was east against west</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12</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How long did the battle continue</a:t>
            </a:r>
            <a:endParaRPr lang="en-US" dirty="0"/>
          </a:p>
        </p:txBody>
      </p:sp>
    </p:spTree>
    <p:extLst>
      <p:ext uri="{BB962C8B-B14F-4D97-AF65-F5344CB8AC3E}">
        <p14:creationId xmlns:p14="http://schemas.microsoft.com/office/powerpoint/2010/main" val="1584991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 was Jesus (the man)</a:t>
            </a:r>
          </a:p>
          <a:p>
            <a:pPr lvl="1"/>
            <a:r>
              <a:rPr lang="en-US" dirty="0" smtClean="0"/>
              <a:t>Did Jesus have a rational Soul (a mind and a spirit like us) or did He just assume flesh from St. Mary?</a:t>
            </a:r>
          </a:p>
          <a:p>
            <a:endParaRPr lang="en-US" dirty="0"/>
          </a:p>
          <a:p>
            <a:r>
              <a:rPr lang="en-US" dirty="0" smtClean="0"/>
              <a:t>Who is the Holy Spirit?</a:t>
            </a:r>
          </a:p>
          <a:p>
            <a:pPr lvl="1"/>
            <a:r>
              <a:rPr lang="en-US" dirty="0" smtClean="0"/>
              <a:t>Is He or it?</a:t>
            </a:r>
          </a:p>
          <a:p>
            <a:pPr lvl="1"/>
            <a:r>
              <a:rPr lang="en-US" dirty="0" smtClean="0"/>
              <a:t>Is He God, an Angel, or a created being?</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13</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New Battles</a:t>
            </a:r>
            <a:endParaRPr lang="en-US" dirty="0"/>
          </a:p>
        </p:txBody>
      </p:sp>
    </p:spTree>
    <p:extLst>
      <p:ext uri="{BB962C8B-B14F-4D97-AF65-F5344CB8AC3E}">
        <p14:creationId xmlns:p14="http://schemas.microsoft.com/office/powerpoint/2010/main" val="348401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normAutofit fontScale="77500" lnSpcReduction="20000"/>
          </a:bodyPr>
          <a:lstStyle/>
          <a:p>
            <a:r>
              <a:rPr lang="en-US" dirty="0" smtClean="0"/>
              <a:t>Can mean just the physical portion of the person</a:t>
            </a:r>
          </a:p>
          <a:p>
            <a:r>
              <a:rPr lang="el-GR" dirty="0" smtClean="0"/>
              <a:t>Σ</a:t>
            </a:r>
            <a:r>
              <a:rPr lang="vi-VN" dirty="0" smtClean="0"/>
              <a:t>άρξ</a:t>
            </a:r>
            <a:r>
              <a:rPr lang="en-US" dirty="0" smtClean="0"/>
              <a:t>    </a:t>
            </a:r>
            <a:r>
              <a:rPr lang="en-US" dirty="0" err="1" smtClean="0"/>
              <a:t>sarx</a:t>
            </a:r>
            <a:r>
              <a:rPr lang="en-US" dirty="0" smtClean="0"/>
              <a:t>   </a:t>
            </a:r>
            <a:r>
              <a:rPr lang="en-US" i="1" dirty="0" err="1" smtClean="0"/>
              <a:t>sarx</a:t>
            </a:r>
            <a:endParaRPr lang="en-US" dirty="0"/>
          </a:p>
          <a:p>
            <a:r>
              <a:rPr lang="en-US" dirty="0"/>
              <a:t>Probably from the base of G4563; </a:t>
            </a:r>
            <a:r>
              <a:rPr lang="en-US" i="1" dirty="0"/>
              <a:t>flesh</a:t>
            </a:r>
            <a:r>
              <a:rPr lang="en-US" dirty="0"/>
              <a:t> (as </a:t>
            </a:r>
            <a:r>
              <a:rPr lang="en-US" i="1" dirty="0"/>
              <a:t>stripped</a:t>
            </a:r>
            <a:r>
              <a:rPr lang="en-US" dirty="0"/>
              <a:t> of the skin), that is, (strictly) the </a:t>
            </a:r>
            <a:r>
              <a:rPr lang="en-US" i="1" dirty="0"/>
              <a:t>meat</a:t>
            </a:r>
            <a:r>
              <a:rPr lang="en-US" dirty="0"/>
              <a:t> of an animal (as food), or (by extension) the </a:t>
            </a:r>
            <a:r>
              <a:rPr lang="en-US" i="1" dirty="0"/>
              <a:t>body</a:t>
            </a:r>
            <a:r>
              <a:rPr lang="en-US" dirty="0"/>
              <a:t> (as opposed to the soul (or spirit), or as the symbol of what is external, or as the means of kindred, or (by implication) </a:t>
            </a:r>
            <a:r>
              <a:rPr lang="en-US" i="1" dirty="0"/>
              <a:t>human nature</a:t>
            </a:r>
            <a:r>
              <a:rPr lang="en-US" dirty="0"/>
              <a:t> (with its frailties (physically or morally) and passions), or (specifically) a </a:t>
            </a:r>
            <a:r>
              <a:rPr lang="en-US" i="1" dirty="0"/>
              <a:t>human being</a:t>
            </a:r>
            <a:r>
              <a:rPr lang="en-US" dirty="0"/>
              <a:t> (as such): - carnal (-</a:t>
            </a:r>
            <a:r>
              <a:rPr lang="en-US" dirty="0" err="1"/>
              <a:t>ly</a:t>
            </a:r>
            <a:r>
              <a:rPr lang="en-US" dirty="0"/>
              <a:t>, + -</a:t>
            </a:r>
            <a:r>
              <a:rPr lang="en-US" dirty="0" err="1"/>
              <a:t>ly</a:t>
            </a:r>
            <a:r>
              <a:rPr lang="en-US" dirty="0"/>
              <a:t> minded), flesh ([-</a:t>
            </a:r>
            <a:r>
              <a:rPr lang="en-US" dirty="0" err="1"/>
              <a:t>ly</a:t>
            </a:r>
            <a:r>
              <a:rPr lang="en-US" dirty="0"/>
              <a:t>]).</a:t>
            </a:r>
          </a:p>
          <a:p>
            <a:r>
              <a:rPr lang="en-US" b="1" dirty="0"/>
              <a:t>Total KJV occurrences: </a:t>
            </a:r>
            <a:r>
              <a:rPr lang="en-US" b="1" dirty="0" smtClean="0"/>
              <a:t>151</a:t>
            </a:r>
          </a:p>
          <a:p>
            <a:endParaRPr lang="en-US" dirty="0"/>
          </a:p>
          <a:p>
            <a:r>
              <a:rPr lang="en-US" dirty="0" smtClean="0"/>
              <a:t>Sometimes in the Bible can mean the whole person</a:t>
            </a:r>
          </a:p>
          <a:p>
            <a:r>
              <a:rPr lang="en-US" i="1" dirty="0"/>
              <a:t>Gen_6:13  And God said to Noah, "</a:t>
            </a:r>
            <a:r>
              <a:rPr lang="en-US" b="1" i="1" dirty="0"/>
              <a:t>The end of all flesh </a:t>
            </a:r>
            <a:r>
              <a:rPr lang="en-US" i="1" dirty="0"/>
              <a:t>has come before Me, for the earth is filled with violence through them; and behold, I will destroy them with the earth.</a:t>
            </a:r>
          </a:p>
          <a:p>
            <a:r>
              <a:rPr lang="en-US" i="1" dirty="0" smtClean="0"/>
              <a:t>1Jn_4:3</a:t>
            </a:r>
            <a:r>
              <a:rPr lang="en-US" i="1" dirty="0"/>
              <a:t>  and every spirit that does not confess that Jesus Christ has come in the </a:t>
            </a:r>
            <a:r>
              <a:rPr lang="en-US" b="1" i="1" dirty="0"/>
              <a:t>flesh</a:t>
            </a:r>
            <a:r>
              <a:rPr lang="en-US" i="1" dirty="0"/>
              <a:t> is not of God. And this is the spirit of the Antichrist, which you have heard was coming, and is now already in the world</a:t>
            </a:r>
            <a:r>
              <a:rPr lang="en-US" i="1" dirty="0" smtClean="0"/>
              <a:t>.</a:t>
            </a:r>
            <a:endParaRPr lang="en-US" i="1"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14</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smtClean="0"/>
              <a:t>Flesh</a:t>
            </a:r>
            <a:endParaRPr lang="en-US"/>
          </a:p>
        </p:txBody>
      </p:sp>
    </p:spTree>
    <p:extLst>
      <p:ext uri="{BB962C8B-B14F-4D97-AF65-F5344CB8AC3E}">
        <p14:creationId xmlns:p14="http://schemas.microsoft.com/office/powerpoint/2010/main" val="984201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458200" cy="3505200"/>
          </a:xfrm>
        </p:spPr>
        <p:txBody>
          <a:bodyPr>
            <a:normAutofit/>
          </a:bodyPr>
          <a:lstStyle/>
          <a:p>
            <a:r>
              <a:rPr lang="en-US" dirty="0" smtClean="0"/>
              <a:t>St. Basil the Great (330-379)</a:t>
            </a:r>
          </a:p>
          <a:p>
            <a:r>
              <a:rPr lang="en-US" dirty="0" smtClean="0"/>
              <a:t>Gregory of Nyssa (332-395) </a:t>
            </a:r>
            <a:r>
              <a:rPr lang="en-US" sz="2000" dirty="0" smtClean="0"/>
              <a:t>(brother of St. basil)</a:t>
            </a:r>
            <a:endParaRPr lang="en-US" dirty="0" smtClean="0"/>
          </a:p>
          <a:p>
            <a:r>
              <a:rPr lang="en-US" dirty="0" smtClean="0"/>
              <a:t>Gregory of Nazianzus (329-389)</a:t>
            </a:r>
          </a:p>
          <a:p>
            <a:endParaRPr lang="en-US" dirty="0"/>
          </a:p>
          <a:p>
            <a:r>
              <a:rPr lang="en-US" dirty="0" smtClean="0"/>
              <a:t>St. Basil was an ally of St Athanasius</a:t>
            </a:r>
          </a:p>
          <a:p>
            <a:r>
              <a:rPr lang="en-US" dirty="0" smtClean="0"/>
              <a:t>Continued the defense of the Faith</a:t>
            </a:r>
          </a:p>
          <a:p>
            <a:r>
              <a:rPr lang="en-US" dirty="0" smtClean="0"/>
              <a:t>Highly educated is secular world and Theology</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15</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Cappadocian Fathers</a:t>
            </a:r>
            <a:endParaRPr lang="en-US" dirty="0"/>
          </a:p>
        </p:txBody>
      </p:sp>
      <p:pic>
        <p:nvPicPr>
          <p:cNvPr id="1026" name="Picture 2" descr="https://upload.wikimedia.org/wikipedia/commons/thumb/9/93/Gregor-Chora.jpg/320px-Gregor-Chor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9000" y="228600"/>
            <a:ext cx="1704975" cy="469582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2928" y="4724400"/>
            <a:ext cx="2819400" cy="17641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3605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normAutofit lnSpcReduction="10000"/>
          </a:bodyPr>
          <a:lstStyle/>
          <a:p>
            <a:r>
              <a:rPr lang="en-US" dirty="0" err="1" smtClean="0"/>
              <a:t>Apollinaris</a:t>
            </a:r>
            <a:r>
              <a:rPr lang="en-US" dirty="0" smtClean="0"/>
              <a:t> was anti-Arian. He believed that Jesus Christ was the Son of God and of one essence with the Father.</a:t>
            </a:r>
          </a:p>
          <a:p>
            <a:r>
              <a:rPr lang="en-US" dirty="0" smtClean="0"/>
              <a:t>He believed that Jesus Christ was God and Man*</a:t>
            </a:r>
          </a:p>
          <a:p>
            <a:r>
              <a:rPr lang="en-US" dirty="0" smtClean="0"/>
              <a:t>He thought that it is not right for Jesus Christ to have a mind like ours that can sin, desire, ….</a:t>
            </a:r>
          </a:p>
          <a:p>
            <a:r>
              <a:rPr lang="en-US" dirty="0" smtClean="0"/>
              <a:t>The spirit was the source of Sin, God as Holy Should not be united with such a thing.</a:t>
            </a:r>
          </a:p>
          <a:p>
            <a:r>
              <a:rPr lang="en-US" dirty="0" smtClean="0"/>
              <a:t>The spirit of man is what makes him an individual. The incarnate Logos was one. Which means He did not have a spirit.</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16</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7" name="Title 6"/>
          <p:cNvSpPr>
            <a:spLocks noGrp="1"/>
          </p:cNvSpPr>
          <p:nvPr>
            <p:ph type="title"/>
          </p:nvPr>
        </p:nvSpPr>
        <p:spPr/>
        <p:txBody>
          <a:bodyPr/>
          <a:lstStyle/>
          <a:p>
            <a:r>
              <a:rPr lang="en-US" dirty="0" err="1" smtClean="0"/>
              <a:t>Apollinaris</a:t>
            </a:r>
            <a:r>
              <a:rPr lang="en-US" dirty="0" smtClean="0"/>
              <a:t> of Laodicea</a:t>
            </a:r>
            <a:endParaRPr lang="en-US" dirty="0"/>
          </a:p>
        </p:txBody>
      </p:sp>
    </p:spTree>
    <p:extLst>
      <p:ext uri="{BB962C8B-B14F-4D97-AF65-F5344CB8AC3E}">
        <p14:creationId xmlns:p14="http://schemas.microsoft.com/office/powerpoint/2010/main" val="761366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Man as (body, soul, spirit) was created on the image of God. Man was originally good.</a:t>
            </a:r>
          </a:p>
          <a:p>
            <a:r>
              <a:rPr lang="en-US" dirty="0" smtClean="0"/>
              <a:t>Man as a whole sinned. </a:t>
            </a:r>
          </a:p>
          <a:p>
            <a:r>
              <a:rPr lang="en-US" dirty="0" smtClean="0"/>
              <a:t>All of Man must be redeemed.</a:t>
            </a:r>
          </a:p>
          <a:p>
            <a:r>
              <a:rPr lang="en-US" dirty="0" smtClean="0"/>
              <a:t>Christ assumed human nature in order to redeem it.</a:t>
            </a:r>
          </a:p>
          <a:p>
            <a:r>
              <a:rPr lang="en-US" dirty="0" smtClean="0"/>
              <a:t>“</a:t>
            </a:r>
            <a:r>
              <a:rPr lang="en-US" b="1" i="1" dirty="0" smtClean="0"/>
              <a:t>What was not assumed was not saved”</a:t>
            </a:r>
          </a:p>
          <a:p>
            <a:r>
              <a:rPr lang="en-US" dirty="0" smtClean="0"/>
              <a:t>The temptation on the mountain included all three parts of Man and Christ was victorious in all three of them.</a:t>
            </a:r>
          </a:p>
          <a:p>
            <a:r>
              <a:rPr lang="en-US" dirty="0" smtClean="0"/>
              <a:t>Christ took humanity and made it His</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17</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What is the problem?</a:t>
            </a:r>
            <a:endParaRPr lang="en-US" dirty="0"/>
          </a:p>
        </p:txBody>
      </p:sp>
    </p:spTree>
    <p:extLst>
      <p:ext uri="{BB962C8B-B14F-4D97-AF65-F5344CB8AC3E}">
        <p14:creationId xmlns:p14="http://schemas.microsoft.com/office/powerpoint/2010/main" val="8364164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One nature out of two natures:</a:t>
            </a:r>
          </a:p>
          <a:p>
            <a:pPr lvl="1"/>
            <a:r>
              <a:rPr lang="en-US" dirty="0" smtClean="0"/>
              <a:t>Fully God</a:t>
            </a:r>
          </a:p>
          <a:p>
            <a:pPr lvl="1"/>
            <a:r>
              <a:rPr lang="en-US" dirty="0" smtClean="0"/>
              <a:t>Fully Man</a:t>
            </a:r>
          </a:p>
          <a:p>
            <a:r>
              <a:rPr lang="en-US" dirty="0" smtClean="0"/>
              <a:t>Christ’s humanity will be further attacked by </a:t>
            </a:r>
            <a:r>
              <a:rPr lang="en-US" dirty="0" err="1" smtClean="0"/>
              <a:t>Eutychus</a:t>
            </a:r>
            <a:r>
              <a:rPr lang="en-US" dirty="0" smtClean="0"/>
              <a:t> and the relationship between His divinity and His Humanity</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18</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Who is Christ</a:t>
            </a:r>
            <a:endParaRPr lang="en-US" dirty="0"/>
          </a:p>
        </p:txBody>
      </p:sp>
    </p:spTree>
    <p:extLst>
      <p:ext uri="{BB962C8B-B14F-4D97-AF65-F5344CB8AC3E}">
        <p14:creationId xmlns:p14="http://schemas.microsoft.com/office/powerpoint/2010/main" val="28496653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Another group rejected that the Holy Spirit was God (</a:t>
            </a:r>
            <a:r>
              <a:rPr lang="en-US" i="1" dirty="0" err="1" smtClean="0"/>
              <a:t>Pneumatomachians</a:t>
            </a:r>
            <a:r>
              <a:rPr lang="en-US" i="1" dirty="0" smtClean="0"/>
              <a:t>: those who resist the spirit</a:t>
            </a:r>
            <a:r>
              <a:rPr lang="en-US" dirty="0" smtClean="0"/>
              <a:t>)</a:t>
            </a:r>
          </a:p>
          <a:p>
            <a:r>
              <a:rPr lang="en-US" dirty="0" smtClean="0"/>
              <a:t>They claimed that the Holy Spirit was just a creature or a special angel (above all angels) but that He is not God.</a:t>
            </a:r>
          </a:p>
          <a:p>
            <a:r>
              <a:rPr lang="en-US" dirty="0" smtClean="0"/>
              <a:t>Implications:</a:t>
            </a:r>
          </a:p>
          <a:p>
            <a:pPr lvl="1"/>
            <a:r>
              <a:rPr lang="en-US" dirty="0" smtClean="0"/>
              <a:t>Who dwells in us?</a:t>
            </a:r>
          </a:p>
          <a:p>
            <a:pPr lvl="1"/>
            <a:r>
              <a:rPr lang="en-US" dirty="0" smtClean="0"/>
              <a:t>Who makes God known to us?</a:t>
            </a:r>
          </a:p>
          <a:p>
            <a:pPr lvl="1"/>
            <a:r>
              <a:rPr lang="en-US" dirty="0" smtClean="0"/>
              <a:t>Who works in the sacraments?</a:t>
            </a:r>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19</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The Holy Spirit</a:t>
            </a:r>
            <a:endParaRPr lang="en-US" dirty="0"/>
          </a:p>
        </p:txBody>
      </p:sp>
    </p:spTree>
    <p:extLst>
      <p:ext uri="{BB962C8B-B14F-4D97-AF65-F5344CB8AC3E}">
        <p14:creationId xmlns:p14="http://schemas.microsoft.com/office/powerpoint/2010/main" val="2563843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Ortho = Right</a:t>
            </a:r>
          </a:p>
          <a:p>
            <a:r>
              <a:rPr lang="en-US" dirty="0" smtClean="0"/>
              <a:t>Doxy = praise</a:t>
            </a:r>
          </a:p>
          <a:p>
            <a:r>
              <a:rPr lang="en-US" dirty="0" smtClean="0"/>
              <a:t>To praise God in the right way.</a:t>
            </a:r>
          </a:p>
          <a:p>
            <a:r>
              <a:rPr lang="en-US" dirty="0" smtClean="0"/>
              <a:t>This means that we need to understand who God is and to praise Him as who really is</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2</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What is a Orthodoxy?</a:t>
            </a:r>
            <a:endParaRPr lang="en-US" dirty="0"/>
          </a:p>
        </p:txBody>
      </p:sp>
    </p:spTree>
    <p:extLst>
      <p:ext uri="{BB962C8B-B14F-4D97-AF65-F5344CB8AC3E}">
        <p14:creationId xmlns:p14="http://schemas.microsoft.com/office/powerpoint/2010/main" val="11348305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a:t>
            </a:r>
            <a:r>
              <a:rPr lang="en-US" dirty="0" smtClean="0"/>
              <a:t>he </a:t>
            </a:r>
            <a:r>
              <a:rPr lang="en-US" dirty="0"/>
              <a:t>Spirit testifies to the Son (1 </a:t>
            </a:r>
            <a:r>
              <a:rPr lang="en-US" dirty="0" err="1"/>
              <a:t>Jn</a:t>
            </a:r>
            <a:r>
              <a:rPr lang="en-US" dirty="0"/>
              <a:t> 5:6) </a:t>
            </a:r>
            <a:endParaRPr lang="en-US" dirty="0" smtClean="0"/>
          </a:p>
          <a:p>
            <a:r>
              <a:rPr lang="en-US" dirty="0" smtClean="0"/>
              <a:t>Is </a:t>
            </a:r>
            <a:r>
              <a:rPr lang="en-US" dirty="0"/>
              <a:t>called the "Spirit of Christ" (Rom 8:9;15:5; Phil 1:19; 1 Pet 1:1) </a:t>
            </a:r>
          </a:p>
          <a:p>
            <a:r>
              <a:rPr lang="en-US" dirty="0" smtClean="0"/>
              <a:t>"</a:t>
            </a:r>
            <a:r>
              <a:rPr lang="en-US" dirty="0"/>
              <a:t>Spirit of [the] Son" (Gal 4:6). </a:t>
            </a:r>
            <a:endParaRPr lang="en-US" dirty="0" smtClean="0"/>
          </a:p>
          <a:p>
            <a:r>
              <a:rPr lang="en-US" dirty="0" smtClean="0"/>
              <a:t>The Spirit of God  (</a:t>
            </a:r>
            <a:r>
              <a:rPr lang="en-US" dirty="0" err="1" smtClean="0"/>
              <a:t>Eze</a:t>
            </a:r>
            <a:r>
              <a:rPr lang="en-US" dirty="0" smtClean="0"/>
              <a:t> 11:24) (1 Co 3:16)</a:t>
            </a:r>
          </a:p>
          <a:p>
            <a:r>
              <a:rPr lang="en-US" dirty="0" smtClean="0"/>
              <a:t>The </a:t>
            </a:r>
            <a:r>
              <a:rPr lang="en-US" dirty="0"/>
              <a:t>Son, i.e. Jesus, also says </a:t>
            </a:r>
            <a:r>
              <a:rPr lang="en-US" dirty="0" smtClean="0"/>
              <a:t>He </a:t>
            </a:r>
            <a:r>
              <a:rPr lang="en-US" dirty="0"/>
              <a:t>will "pray to the Father, and </a:t>
            </a:r>
            <a:r>
              <a:rPr lang="en-US" dirty="0" smtClean="0"/>
              <a:t>He </a:t>
            </a:r>
            <a:r>
              <a:rPr lang="en-US" dirty="0"/>
              <a:t>will give you another comforter to be with you forever, the </a:t>
            </a:r>
            <a:r>
              <a:rPr lang="en-US" u="sng" dirty="0"/>
              <a:t>Spirit of truth</a:t>
            </a:r>
            <a:r>
              <a:rPr lang="en-US" dirty="0"/>
              <a:t> (John </a:t>
            </a:r>
            <a:r>
              <a:rPr lang="en-US" dirty="0" smtClean="0"/>
              <a:t>14:16)</a:t>
            </a:r>
          </a:p>
          <a:p>
            <a:pPr lvl="1"/>
            <a:r>
              <a:rPr lang="en-US" dirty="0" smtClean="0"/>
              <a:t>God is Truth</a:t>
            </a:r>
          </a:p>
          <a:p>
            <a:pPr lvl="1"/>
            <a:r>
              <a:rPr lang="en-US" dirty="0" smtClean="0"/>
              <a:t>Sprit of Truth is the Spirit of God</a:t>
            </a:r>
          </a:p>
          <a:p>
            <a:pPr lvl="1"/>
            <a:r>
              <a:rPr lang="en-US" dirty="0" smtClean="0"/>
              <a:t>God is one and is not divided. His Spirit is not </a:t>
            </a:r>
            <a:r>
              <a:rPr lang="en-US" dirty="0" err="1" smtClean="0"/>
              <a:t>sparate</a:t>
            </a:r>
            <a:r>
              <a:rPr lang="en-US" dirty="0" smtClean="0"/>
              <a:t> </a:t>
            </a:r>
            <a:r>
              <a:rPr lang="en-US" dirty="0" smtClean="0"/>
              <a:t>from Him.</a:t>
            </a:r>
            <a:endParaRPr lang="en-US" dirty="0"/>
          </a:p>
          <a:p>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20</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The Bible says</a:t>
            </a:r>
            <a:endParaRPr lang="en-US" dirty="0"/>
          </a:p>
        </p:txBody>
      </p:sp>
    </p:spTree>
    <p:extLst>
      <p:ext uri="{BB962C8B-B14F-4D97-AF65-F5344CB8AC3E}">
        <p14:creationId xmlns:p14="http://schemas.microsoft.com/office/powerpoint/2010/main" val="1171218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If the Spirit of the Son is created than the Son is also created</a:t>
            </a:r>
          </a:p>
          <a:p>
            <a:r>
              <a:rPr lang="en-US" dirty="0" smtClean="0"/>
              <a:t>If the Spirit is an angel, are we baptized in the name of an </a:t>
            </a:r>
            <a:r>
              <a:rPr lang="en-US" dirty="0" smtClean="0"/>
              <a:t>angel? </a:t>
            </a:r>
            <a:r>
              <a:rPr lang="en-US" dirty="0" smtClean="0"/>
              <a:t>(Math 28:19)</a:t>
            </a:r>
          </a:p>
          <a:p>
            <a:r>
              <a:rPr lang="en-US" dirty="0"/>
              <a:t>The Spirit sanctifies but is not sanctified</a:t>
            </a:r>
          </a:p>
          <a:p>
            <a:r>
              <a:rPr lang="en-US" dirty="0" smtClean="0"/>
              <a:t>Creatures are from nothing, the Spirit is from God</a:t>
            </a:r>
          </a:p>
          <a:p>
            <a:r>
              <a:rPr lang="en-US" dirty="0" smtClean="0"/>
              <a:t>Creatures receive life, but the Spirit gives life</a:t>
            </a:r>
          </a:p>
          <a:p>
            <a:r>
              <a:rPr lang="en-US" dirty="0" smtClean="0"/>
              <a:t>Creatures </a:t>
            </a:r>
            <a:r>
              <a:rPr lang="en-US" dirty="0" smtClean="0"/>
              <a:t>are anointed and sealed whereas the Spirit is the anointing and seal</a:t>
            </a:r>
          </a:p>
          <a:p>
            <a:r>
              <a:rPr lang="en-US" dirty="0" smtClean="0"/>
              <a:t>The Father creates all things through the Word in the Spirit</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21</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More on the Holy Spirit</a:t>
            </a:r>
            <a:endParaRPr lang="en-US" dirty="0"/>
          </a:p>
        </p:txBody>
      </p:sp>
    </p:spTree>
    <p:extLst>
      <p:ext uri="{BB962C8B-B14F-4D97-AF65-F5344CB8AC3E}">
        <p14:creationId xmlns:p14="http://schemas.microsoft.com/office/powerpoint/2010/main" val="32467877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Date: 381 AD</a:t>
            </a:r>
          </a:p>
          <a:p>
            <a:r>
              <a:rPr lang="en-US" dirty="0" smtClean="0"/>
              <a:t>Emperor Theodosius</a:t>
            </a:r>
          </a:p>
          <a:p>
            <a:r>
              <a:rPr lang="en-US" dirty="0" smtClean="0"/>
              <a:t>President: St. Timothy of Alexandria, Gregory of Nazianzus</a:t>
            </a:r>
          </a:p>
          <a:p>
            <a:r>
              <a:rPr lang="en-US" dirty="0" smtClean="0"/>
              <a:t>Attendees: 150 Bishops</a:t>
            </a:r>
          </a:p>
          <a:p>
            <a:r>
              <a:rPr lang="en-US" dirty="0" smtClean="0"/>
              <a:t>Outcome:</a:t>
            </a:r>
          </a:p>
          <a:p>
            <a:pPr lvl="1"/>
            <a:r>
              <a:rPr lang="en-US" dirty="0" smtClean="0"/>
              <a:t>Confirmed the council of Nicaea</a:t>
            </a:r>
          </a:p>
          <a:p>
            <a:pPr lvl="1"/>
            <a:r>
              <a:rPr lang="en-US" dirty="0" smtClean="0"/>
              <a:t>Added</a:t>
            </a:r>
          </a:p>
          <a:p>
            <a:pPr lvl="1"/>
            <a:r>
              <a:rPr lang="en-US" dirty="0" smtClean="0"/>
              <a:t>“</a:t>
            </a:r>
            <a:r>
              <a:rPr lang="en-US" b="1" i="1" dirty="0" smtClean="0"/>
              <a:t>Yes</a:t>
            </a:r>
            <a:r>
              <a:rPr lang="en-US" b="1" i="1" dirty="0"/>
              <a:t>, we believe in the Holy Spirit, the Lord, the Life-Giver, Who proceeds from the Father, Who, with the Father and the Son, is worshipped and glorified, Who spoke in the prophets</a:t>
            </a:r>
            <a:r>
              <a:rPr lang="en-US" dirty="0" smtClean="0"/>
              <a:t>”</a:t>
            </a:r>
          </a:p>
          <a:p>
            <a:pPr lvl="1"/>
            <a:r>
              <a:rPr lang="en-US" dirty="0" smtClean="0"/>
              <a:t>Excommunicated </a:t>
            </a:r>
            <a:r>
              <a:rPr lang="en-US" dirty="0" err="1" smtClean="0"/>
              <a:t>Apollinaris</a:t>
            </a:r>
            <a:r>
              <a:rPr lang="en-US" dirty="0" smtClean="0"/>
              <a:t> and his followers (story not over)</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22</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Council of Constantinople (381)</a:t>
            </a:r>
            <a:endParaRPr lang="en-US" dirty="0"/>
          </a:p>
        </p:txBody>
      </p:sp>
    </p:spTree>
    <p:extLst>
      <p:ext uri="{BB962C8B-B14F-4D97-AF65-F5344CB8AC3E}">
        <p14:creationId xmlns:p14="http://schemas.microsoft.com/office/powerpoint/2010/main" val="18252828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Until today some groups claim the Holy Spirit is not God.</a:t>
            </a:r>
          </a:p>
          <a:p>
            <a:r>
              <a:rPr lang="en-US" dirty="0" smtClean="0"/>
              <a:t>The problem of </a:t>
            </a:r>
            <a:r>
              <a:rPr lang="en-US" dirty="0" err="1" smtClean="0"/>
              <a:t>Apollinarious</a:t>
            </a:r>
            <a:r>
              <a:rPr lang="en-US" dirty="0" smtClean="0"/>
              <a:t> will cast its shadows on the next council</a:t>
            </a:r>
          </a:p>
          <a:p>
            <a:r>
              <a:rPr lang="en-US" dirty="0" smtClean="0"/>
              <a:t>Devil continues to propagate the same heresies</a:t>
            </a:r>
          </a:p>
          <a:p>
            <a:r>
              <a:rPr lang="en-US" dirty="0" smtClean="0"/>
              <a:t>We need to learn from the past to defend the faith today.</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23</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Is it over?</a:t>
            </a:r>
            <a:endParaRPr lang="en-US" dirty="0"/>
          </a:p>
        </p:txBody>
      </p:sp>
    </p:spTree>
    <p:extLst>
      <p:ext uri="{BB962C8B-B14F-4D97-AF65-F5344CB8AC3E}">
        <p14:creationId xmlns:p14="http://schemas.microsoft.com/office/powerpoint/2010/main" val="2351436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Comes from the word </a:t>
            </a:r>
            <a:r>
              <a:rPr lang="el-GR" dirty="0"/>
              <a:t>αἵρεσις, </a:t>
            </a:r>
            <a:r>
              <a:rPr lang="en-US" i="1" dirty="0" err="1"/>
              <a:t>hairesis</a:t>
            </a:r>
            <a:r>
              <a:rPr lang="en-US" dirty="0"/>
              <a:t> </a:t>
            </a:r>
            <a:endParaRPr lang="en-US" dirty="0" smtClean="0"/>
          </a:p>
          <a:p>
            <a:r>
              <a:rPr lang="en-US" dirty="0" smtClean="0"/>
              <a:t>From </a:t>
            </a:r>
            <a:r>
              <a:rPr lang="el-GR" dirty="0"/>
              <a:t>αιρεομαι, </a:t>
            </a:r>
            <a:r>
              <a:rPr lang="en-US" i="1" dirty="0" err="1"/>
              <a:t>haireomai</a:t>
            </a:r>
            <a:r>
              <a:rPr lang="en-US" dirty="0"/>
              <a:t>, "</a:t>
            </a:r>
            <a:r>
              <a:rPr lang="en-US" dirty="0" smtClean="0"/>
              <a:t>choose“</a:t>
            </a:r>
          </a:p>
          <a:p>
            <a:r>
              <a:rPr lang="en-US" dirty="0" smtClean="0"/>
              <a:t>It is a choice to believe in something different, or to choose half truth</a:t>
            </a:r>
          </a:p>
          <a:p>
            <a:endParaRPr lang="en-US" dirty="0"/>
          </a:p>
          <a:p>
            <a:endParaRPr lang="en-US" dirty="0" smtClean="0"/>
          </a:p>
          <a:p>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3</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Heresy</a:t>
            </a:r>
            <a:endParaRPr lang="en-US" dirty="0"/>
          </a:p>
        </p:txBody>
      </p:sp>
    </p:spTree>
    <p:extLst>
      <p:ext uri="{BB962C8B-B14F-4D97-AF65-F5344CB8AC3E}">
        <p14:creationId xmlns:p14="http://schemas.microsoft.com/office/powerpoint/2010/main" val="2663093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24200"/>
            <a:ext cx="8229600" cy="2971800"/>
          </a:xfrm>
        </p:spPr>
        <p:txBody>
          <a:bodyPr>
            <a:normAutofit/>
          </a:bodyPr>
          <a:lstStyle/>
          <a:p>
            <a:r>
              <a:rPr lang="en-US" sz="3200" dirty="0" smtClean="0"/>
              <a:t>How can you praise God in the right way if you do not believe in Him in the right way?</a:t>
            </a:r>
            <a:endParaRPr lang="en-US" sz="3200"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4</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a:xfrm>
            <a:off x="304800" y="1295400"/>
            <a:ext cx="8229600" cy="1219200"/>
          </a:xfrm>
        </p:spPr>
        <p:txBody>
          <a:bodyPr>
            <a:normAutofit fontScale="90000"/>
          </a:bodyPr>
          <a:lstStyle/>
          <a:p>
            <a:pPr algn="ctr"/>
            <a:r>
              <a:rPr lang="en-US" dirty="0" smtClean="0"/>
              <a:t>Why important to defend the faith against the heresies?</a:t>
            </a:r>
            <a:endParaRPr lang="en-US" dirty="0"/>
          </a:p>
        </p:txBody>
      </p:sp>
    </p:spTree>
    <p:extLst>
      <p:ext uri="{BB962C8B-B14F-4D97-AF65-F5344CB8AC3E}">
        <p14:creationId xmlns:p14="http://schemas.microsoft.com/office/powerpoint/2010/main" val="3875710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Attack the Church from the outside (persecution)</a:t>
            </a:r>
          </a:p>
          <a:p>
            <a:r>
              <a:rPr lang="en-US" dirty="0" smtClean="0"/>
              <a:t>If above fails, attack from the inside.</a:t>
            </a:r>
          </a:p>
          <a:p>
            <a:endParaRPr lang="en-US" dirty="0"/>
          </a:p>
          <a:p>
            <a:r>
              <a:rPr lang="en-US" dirty="0" smtClean="0"/>
              <a:t>The devil knows the Bible word for word (Math 4)</a:t>
            </a:r>
          </a:p>
          <a:p>
            <a:r>
              <a:rPr lang="en-US" dirty="0" smtClean="0"/>
              <a:t>He attended more sermons that any of us</a:t>
            </a:r>
          </a:p>
          <a:p>
            <a:r>
              <a:rPr lang="en-US" dirty="0" smtClean="0"/>
              <a:t>He is very smart and very clever</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5</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Devil’s plan</a:t>
            </a:r>
            <a:endParaRPr lang="en-US" dirty="0"/>
          </a:p>
        </p:txBody>
      </p:sp>
    </p:spTree>
    <p:extLst>
      <p:ext uri="{BB962C8B-B14F-4D97-AF65-F5344CB8AC3E}">
        <p14:creationId xmlns:p14="http://schemas.microsoft.com/office/powerpoint/2010/main" val="324763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1157" y="1371600"/>
            <a:ext cx="8229600" cy="1295400"/>
          </a:xfrm>
        </p:spPr>
        <p:txBody>
          <a:bodyPr/>
          <a:lstStyle/>
          <a:p>
            <a:r>
              <a:rPr lang="en-US" dirty="0" smtClean="0"/>
              <a:t>One Substance (essence) (</a:t>
            </a:r>
            <a:r>
              <a:rPr lang="en-US" dirty="0" err="1" smtClean="0"/>
              <a:t>Ousia</a:t>
            </a:r>
            <a:r>
              <a:rPr lang="en-US" dirty="0" smtClean="0"/>
              <a:t>)</a:t>
            </a:r>
          </a:p>
          <a:p>
            <a:r>
              <a:rPr lang="en-US" dirty="0" smtClean="0"/>
              <a:t>Three Hypostasis (persons)</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6</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Who is God</a:t>
            </a:r>
            <a:endParaRPr lang="en-US" dirty="0"/>
          </a:p>
        </p:txBody>
      </p:sp>
      <p:sp>
        <p:nvSpPr>
          <p:cNvPr id="7" name="Isosceles Triangle 6"/>
          <p:cNvSpPr/>
          <p:nvPr/>
        </p:nvSpPr>
        <p:spPr>
          <a:xfrm>
            <a:off x="2651675" y="3036332"/>
            <a:ext cx="3505200" cy="2819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064431" y="2667000"/>
            <a:ext cx="862737" cy="369332"/>
          </a:xfrm>
          <a:prstGeom prst="rect">
            <a:avLst/>
          </a:prstGeom>
          <a:noFill/>
        </p:spPr>
        <p:txBody>
          <a:bodyPr wrap="none" rtlCol="0">
            <a:spAutoFit/>
          </a:bodyPr>
          <a:lstStyle/>
          <a:p>
            <a:r>
              <a:rPr lang="en-US" dirty="0" smtClean="0"/>
              <a:t>Father</a:t>
            </a:r>
            <a:endParaRPr lang="en-US" dirty="0"/>
          </a:p>
        </p:txBody>
      </p:sp>
      <p:sp>
        <p:nvSpPr>
          <p:cNvPr id="9" name="TextBox 8"/>
          <p:cNvSpPr txBox="1"/>
          <p:nvPr/>
        </p:nvSpPr>
        <p:spPr>
          <a:xfrm rot="3375075">
            <a:off x="4779689" y="3578916"/>
            <a:ext cx="752129" cy="369332"/>
          </a:xfrm>
          <a:prstGeom prst="rect">
            <a:avLst/>
          </a:prstGeom>
          <a:noFill/>
        </p:spPr>
        <p:txBody>
          <a:bodyPr wrap="none" rtlCol="0">
            <a:spAutoFit/>
          </a:bodyPr>
          <a:lstStyle/>
          <a:p>
            <a:r>
              <a:rPr lang="en-US" i="1" dirty="0" smtClean="0"/>
              <a:t>Is not</a:t>
            </a:r>
            <a:endParaRPr lang="en-US" i="1" dirty="0"/>
          </a:p>
        </p:txBody>
      </p:sp>
      <p:sp>
        <p:nvSpPr>
          <p:cNvPr id="10" name="TextBox 9"/>
          <p:cNvSpPr txBox="1"/>
          <p:nvPr/>
        </p:nvSpPr>
        <p:spPr>
          <a:xfrm>
            <a:off x="1295400" y="5606534"/>
            <a:ext cx="1260281" cy="369332"/>
          </a:xfrm>
          <a:prstGeom prst="rect">
            <a:avLst/>
          </a:prstGeom>
          <a:noFill/>
        </p:spPr>
        <p:txBody>
          <a:bodyPr wrap="none" rtlCol="0">
            <a:spAutoFit/>
          </a:bodyPr>
          <a:lstStyle/>
          <a:p>
            <a:r>
              <a:rPr lang="en-US" dirty="0" smtClean="0"/>
              <a:t>Holy Spirit</a:t>
            </a:r>
            <a:endParaRPr lang="en-US" dirty="0"/>
          </a:p>
        </p:txBody>
      </p:sp>
      <p:sp>
        <p:nvSpPr>
          <p:cNvPr id="11" name="TextBox 10"/>
          <p:cNvSpPr txBox="1"/>
          <p:nvPr/>
        </p:nvSpPr>
        <p:spPr>
          <a:xfrm>
            <a:off x="6458256" y="5758934"/>
            <a:ext cx="545342" cy="369332"/>
          </a:xfrm>
          <a:prstGeom prst="rect">
            <a:avLst/>
          </a:prstGeom>
          <a:noFill/>
        </p:spPr>
        <p:txBody>
          <a:bodyPr wrap="none" rtlCol="0">
            <a:spAutoFit/>
          </a:bodyPr>
          <a:lstStyle/>
          <a:p>
            <a:r>
              <a:rPr lang="en-US" dirty="0" smtClean="0"/>
              <a:t>Son</a:t>
            </a:r>
            <a:endParaRPr lang="en-US" dirty="0"/>
          </a:p>
        </p:txBody>
      </p:sp>
      <p:sp>
        <p:nvSpPr>
          <p:cNvPr id="12" name="TextBox 11"/>
          <p:cNvSpPr txBox="1"/>
          <p:nvPr/>
        </p:nvSpPr>
        <p:spPr>
          <a:xfrm rot="17883386">
            <a:off x="3164179" y="3778639"/>
            <a:ext cx="752129" cy="369332"/>
          </a:xfrm>
          <a:prstGeom prst="rect">
            <a:avLst/>
          </a:prstGeom>
          <a:noFill/>
        </p:spPr>
        <p:txBody>
          <a:bodyPr wrap="none" rtlCol="0">
            <a:spAutoFit/>
          </a:bodyPr>
          <a:lstStyle/>
          <a:p>
            <a:r>
              <a:rPr lang="en-US" i="1" dirty="0" smtClean="0"/>
              <a:t>Is not</a:t>
            </a:r>
            <a:endParaRPr lang="en-US" i="1" dirty="0"/>
          </a:p>
        </p:txBody>
      </p:sp>
      <p:sp>
        <p:nvSpPr>
          <p:cNvPr id="13" name="TextBox 12"/>
          <p:cNvSpPr txBox="1"/>
          <p:nvPr/>
        </p:nvSpPr>
        <p:spPr>
          <a:xfrm>
            <a:off x="4028211" y="5943600"/>
            <a:ext cx="752129" cy="369332"/>
          </a:xfrm>
          <a:prstGeom prst="rect">
            <a:avLst/>
          </a:prstGeom>
          <a:noFill/>
        </p:spPr>
        <p:txBody>
          <a:bodyPr wrap="none" rtlCol="0">
            <a:spAutoFit/>
          </a:bodyPr>
          <a:lstStyle/>
          <a:p>
            <a:r>
              <a:rPr lang="en-US" i="1" dirty="0" smtClean="0"/>
              <a:t>Is not</a:t>
            </a:r>
            <a:endParaRPr lang="en-US" i="1" dirty="0"/>
          </a:p>
        </p:txBody>
      </p:sp>
      <p:sp>
        <p:nvSpPr>
          <p:cNvPr id="15" name="Oval 14"/>
          <p:cNvSpPr/>
          <p:nvPr/>
        </p:nvSpPr>
        <p:spPr>
          <a:xfrm>
            <a:off x="3709619" y="4178865"/>
            <a:ext cx="1389311" cy="13255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God’s Essence</a:t>
            </a:r>
            <a:endParaRPr lang="en-US" dirty="0"/>
          </a:p>
        </p:txBody>
      </p:sp>
      <p:sp>
        <p:nvSpPr>
          <p:cNvPr id="16" name="TextBox 15"/>
          <p:cNvSpPr txBox="1"/>
          <p:nvPr/>
        </p:nvSpPr>
        <p:spPr>
          <a:xfrm>
            <a:off x="4232593" y="3544577"/>
            <a:ext cx="343364" cy="369332"/>
          </a:xfrm>
          <a:prstGeom prst="rect">
            <a:avLst/>
          </a:prstGeom>
          <a:noFill/>
        </p:spPr>
        <p:txBody>
          <a:bodyPr wrap="none" rtlCol="0">
            <a:spAutoFit/>
          </a:bodyPr>
          <a:lstStyle/>
          <a:p>
            <a:r>
              <a:rPr lang="en-US" dirty="0" smtClean="0"/>
              <a:t>is</a:t>
            </a:r>
            <a:endParaRPr lang="en-US" dirty="0"/>
          </a:p>
        </p:txBody>
      </p:sp>
      <p:sp>
        <p:nvSpPr>
          <p:cNvPr id="17" name="TextBox 16"/>
          <p:cNvSpPr txBox="1"/>
          <p:nvPr/>
        </p:nvSpPr>
        <p:spPr>
          <a:xfrm>
            <a:off x="5346542" y="5319725"/>
            <a:ext cx="343364" cy="369332"/>
          </a:xfrm>
          <a:prstGeom prst="rect">
            <a:avLst/>
          </a:prstGeom>
          <a:noFill/>
        </p:spPr>
        <p:txBody>
          <a:bodyPr wrap="none" rtlCol="0">
            <a:spAutoFit/>
          </a:bodyPr>
          <a:lstStyle/>
          <a:p>
            <a:r>
              <a:rPr lang="en-US" dirty="0" smtClean="0"/>
              <a:t>is</a:t>
            </a:r>
            <a:endParaRPr lang="en-US" dirty="0"/>
          </a:p>
        </p:txBody>
      </p:sp>
      <p:sp>
        <p:nvSpPr>
          <p:cNvPr id="18" name="TextBox 17"/>
          <p:cNvSpPr txBox="1"/>
          <p:nvPr/>
        </p:nvSpPr>
        <p:spPr>
          <a:xfrm>
            <a:off x="3028718" y="5385960"/>
            <a:ext cx="343364" cy="369332"/>
          </a:xfrm>
          <a:prstGeom prst="rect">
            <a:avLst/>
          </a:prstGeom>
          <a:noFill/>
        </p:spPr>
        <p:txBody>
          <a:bodyPr wrap="none" rtlCol="0">
            <a:spAutoFit/>
          </a:bodyPr>
          <a:lstStyle/>
          <a:p>
            <a:r>
              <a:rPr lang="en-US" dirty="0" smtClean="0"/>
              <a:t>is</a:t>
            </a:r>
            <a:endParaRPr lang="en-US" dirty="0"/>
          </a:p>
        </p:txBody>
      </p:sp>
    </p:spTree>
    <p:extLst>
      <p:ext uri="{BB962C8B-B14F-4D97-AF65-F5344CB8AC3E}">
        <p14:creationId xmlns:p14="http://schemas.microsoft.com/office/powerpoint/2010/main" val="2874726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Human being</a:t>
            </a:r>
          </a:p>
          <a:p>
            <a:pPr lvl="1"/>
            <a:r>
              <a:rPr lang="en-US" dirty="0" smtClean="0"/>
              <a:t>Body</a:t>
            </a:r>
          </a:p>
          <a:p>
            <a:pPr lvl="1"/>
            <a:r>
              <a:rPr lang="en-US" dirty="0" smtClean="0"/>
              <a:t>Soul</a:t>
            </a:r>
          </a:p>
          <a:p>
            <a:pPr lvl="1"/>
            <a:r>
              <a:rPr lang="en-US" dirty="0" smtClean="0"/>
              <a:t>Spirit</a:t>
            </a:r>
          </a:p>
          <a:p>
            <a:r>
              <a:rPr lang="en-US" dirty="0" smtClean="0"/>
              <a:t>John ate cheese (who ate the body, soul, spirit?)</a:t>
            </a:r>
          </a:p>
          <a:p>
            <a:endParaRPr lang="en-US" dirty="0" smtClean="0"/>
          </a:p>
          <a:p>
            <a:r>
              <a:rPr lang="en-US" dirty="0" smtClean="0"/>
              <a:t>John is angry  (who is angry body, soul, spirit?)</a:t>
            </a:r>
          </a:p>
          <a:p>
            <a:endParaRPr lang="en-US" dirty="0"/>
          </a:p>
          <a:p>
            <a:r>
              <a:rPr lang="en-US" dirty="0"/>
              <a:t>John is arrogant (who is arrogant body, soul, spirit?)</a:t>
            </a:r>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7</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Examples of the trinity</a:t>
            </a:r>
            <a:endParaRPr lang="en-US" dirty="0"/>
          </a:p>
        </p:txBody>
      </p:sp>
    </p:spTree>
    <p:extLst>
      <p:ext uri="{BB962C8B-B14F-4D97-AF65-F5344CB8AC3E}">
        <p14:creationId xmlns:p14="http://schemas.microsoft.com/office/powerpoint/2010/main" val="1293173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The Sun</a:t>
            </a:r>
          </a:p>
          <a:p>
            <a:pPr lvl="1"/>
            <a:r>
              <a:rPr lang="en-US" dirty="0" smtClean="0"/>
              <a:t>The Core of the sun</a:t>
            </a:r>
          </a:p>
          <a:p>
            <a:pPr lvl="1"/>
            <a:r>
              <a:rPr lang="en-US" dirty="0" smtClean="0"/>
              <a:t>The rays of light</a:t>
            </a:r>
          </a:p>
          <a:p>
            <a:pPr lvl="1"/>
            <a:r>
              <a:rPr lang="en-US" dirty="0" smtClean="0"/>
              <a:t>The heat of the sun</a:t>
            </a:r>
          </a:p>
          <a:p>
            <a:r>
              <a:rPr lang="en-US" dirty="0" smtClean="0"/>
              <a:t>Can the Sun exists without light or heat? (becomes a black hole and not a star)</a:t>
            </a:r>
          </a:p>
          <a:p>
            <a:r>
              <a:rPr lang="en-US" dirty="0" smtClean="0"/>
              <a:t>Can the light exist without its source or its effect on creation?</a:t>
            </a:r>
          </a:p>
          <a:p>
            <a:r>
              <a:rPr lang="en-US" dirty="0" smtClean="0"/>
              <a:t>Can the heat of the sun exists without the core or the rays?</a:t>
            </a:r>
          </a:p>
          <a:p>
            <a:r>
              <a:rPr lang="en-US" dirty="0" smtClean="0"/>
              <a:t>In order for the Sun to be a Sun it must have all 3 aspects.</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8</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Examples of the trinity</a:t>
            </a:r>
            <a:endParaRPr lang="en-US" dirty="0"/>
          </a:p>
        </p:txBody>
      </p:sp>
    </p:spTree>
    <p:extLst>
      <p:ext uri="{BB962C8B-B14F-4D97-AF65-F5344CB8AC3E}">
        <p14:creationId xmlns:p14="http://schemas.microsoft.com/office/powerpoint/2010/main" val="4097290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lstStyle/>
          <a:p>
            <a:r>
              <a:rPr lang="en-US" dirty="0" smtClean="0"/>
              <a:t>God does not exist</a:t>
            </a:r>
          </a:p>
          <a:p>
            <a:r>
              <a:rPr lang="en-US" dirty="0" smtClean="0"/>
              <a:t>Since salvation is only through Jesus Christ, then don’t believe that Jesus is God </a:t>
            </a:r>
          </a:p>
          <a:p>
            <a:r>
              <a:rPr lang="en-US" dirty="0" smtClean="0"/>
              <a:t>If you believe Jesus was a God, don’t believe He was a Man.</a:t>
            </a:r>
          </a:p>
          <a:p>
            <a:r>
              <a:rPr lang="en-US" dirty="0" smtClean="0"/>
              <a:t>Since the Holy Spirit is the giver of live, don’t believe in the Holy Spirit</a:t>
            </a:r>
          </a:p>
          <a:p>
            <a:endParaRPr lang="en-US" dirty="0"/>
          </a:p>
          <a:p>
            <a:r>
              <a:rPr lang="en-US" dirty="0" smtClean="0"/>
              <a:t>These Heresies are still existing till today.</a:t>
            </a:r>
            <a:endParaRPr lang="en-US" dirty="0"/>
          </a:p>
        </p:txBody>
      </p:sp>
      <p:sp>
        <p:nvSpPr>
          <p:cNvPr id="3" name="Date Placeholder 2"/>
          <p:cNvSpPr>
            <a:spLocks noGrp="1"/>
          </p:cNvSpPr>
          <p:nvPr>
            <p:ph type="dt" sz="half" idx="14"/>
          </p:nvPr>
        </p:nvSpPr>
        <p:spPr/>
        <p:txBody>
          <a:bodyPr/>
          <a:lstStyle/>
          <a:p>
            <a:r>
              <a:rPr lang="en-US" smtClean="0"/>
              <a:t>05/21/2015</a:t>
            </a:r>
            <a:endParaRPr lang="de-DE" dirty="0"/>
          </a:p>
        </p:txBody>
      </p:sp>
      <p:sp>
        <p:nvSpPr>
          <p:cNvPr id="4" name="Slide Number Placeholder 3"/>
          <p:cNvSpPr>
            <a:spLocks noGrp="1"/>
          </p:cNvSpPr>
          <p:nvPr>
            <p:ph type="sldNum" sz="quarter" idx="15"/>
          </p:nvPr>
        </p:nvSpPr>
        <p:spPr/>
        <p:txBody>
          <a:bodyPr/>
          <a:lstStyle/>
          <a:p>
            <a:fld id="{B11D3BAA-AE72-4AAC-BAC7-3D7D2BD9C823}" type="slidenum">
              <a:rPr lang="de-DE" smtClean="0"/>
              <a:pPr/>
              <a:t>9</a:t>
            </a:fld>
            <a:endParaRPr lang="de-DE"/>
          </a:p>
        </p:txBody>
      </p:sp>
      <p:sp>
        <p:nvSpPr>
          <p:cNvPr id="5" name="Footer Placeholder 4"/>
          <p:cNvSpPr>
            <a:spLocks noGrp="1"/>
          </p:cNvSpPr>
          <p:nvPr>
            <p:ph type="ftr" sz="quarter" idx="16"/>
          </p:nvPr>
        </p:nvSpPr>
        <p:spPr/>
        <p:txBody>
          <a:bodyPr/>
          <a:lstStyle/>
          <a:p>
            <a:r>
              <a:rPr lang="en-US" smtClean="0"/>
              <a:t>St. Mary Coptic Orthodox Church. East Brunswick, NJ. USA</a:t>
            </a:r>
            <a:endParaRPr lang="de-DE" dirty="0"/>
          </a:p>
        </p:txBody>
      </p:sp>
      <p:sp>
        <p:nvSpPr>
          <p:cNvPr id="6" name="Title 5"/>
          <p:cNvSpPr>
            <a:spLocks noGrp="1"/>
          </p:cNvSpPr>
          <p:nvPr>
            <p:ph type="title"/>
          </p:nvPr>
        </p:nvSpPr>
        <p:spPr/>
        <p:txBody>
          <a:bodyPr/>
          <a:lstStyle/>
          <a:p>
            <a:r>
              <a:rPr lang="en-US" dirty="0" smtClean="0"/>
              <a:t>Goal of the devil</a:t>
            </a:r>
            <a:endParaRPr lang="en-US" dirty="0"/>
          </a:p>
        </p:txBody>
      </p:sp>
    </p:spTree>
    <p:extLst>
      <p:ext uri="{BB962C8B-B14F-4D97-AF65-F5344CB8AC3E}">
        <p14:creationId xmlns:p14="http://schemas.microsoft.com/office/powerpoint/2010/main" val="207769743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eavenAsAGoal_Grad201508">
  <a:themeElements>
    <a:clrScheme name="MBT_Brownish">
      <a:dk1>
        <a:srgbClr val="935409"/>
      </a:dk1>
      <a:lt1>
        <a:srgbClr val="002060"/>
      </a:lt1>
      <a:dk2>
        <a:srgbClr val="B79214"/>
      </a:dk2>
      <a:lt2>
        <a:srgbClr val="FDF59C"/>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HeavenAsAGoal_Grad201508</Template>
  <TotalTime>5355</TotalTime>
  <Words>1927</Words>
  <Application>Microsoft Office PowerPoint</Application>
  <PresentationFormat>On-screen Show (4:3)</PresentationFormat>
  <Paragraphs>224</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HeavenAsAGoal_Grad201508</vt:lpstr>
      <vt:lpstr>The Trinity Who is Jesus the Christ? Who is the Holy Spirit?</vt:lpstr>
      <vt:lpstr>What is a Orthodoxy?</vt:lpstr>
      <vt:lpstr>Heresy</vt:lpstr>
      <vt:lpstr>Why important to defend the faith against the heresies?</vt:lpstr>
      <vt:lpstr>Devil’s plan</vt:lpstr>
      <vt:lpstr>Who is God</vt:lpstr>
      <vt:lpstr>Examples of the trinity</vt:lpstr>
      <vt:lpstr>Examples of the trinity</vt:lpstr>
      <vt:lpstr>Goal of the devil</vt:lpstr>
      <vt:lpstr>God is declaring Himself</vt:lpstr>
      <vt:lpstr>The battle over “i”</vt:lpstr>
      <vt:lpstr>How long did the battle continue</vt:lpstr>
      <vt:lpstr>New Battles</vt:lpstr>
      <vt:lpstr>Flesh</vt:lpstr>
      <vt:lpstr>Cappadocian Fathers</vt:lpstr>
      <vt:lpstr>Apollinaris of Laodicea</vt:lpstr>
      <vt:lpstr>What is the problem?</vt:lpstr>
      <vt:lpstr>Who is Christ</vt:lpstr>
      <vt:lpstr>The Holy Spirit</vt:lpstr>
      <vt:lpstr>The Bible says</vt:lpstr>
      <vt:lpstr>More on the Holy Spirit</vt:lpstr>
      <vt:lpstr>Council of Constantinople (381)</vt:lpstr>
      <vt:lpstr>Is it over?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Heaven  as a goal  for our lives</dc:title>
  <dc:creator>mbt</dc:creator>
  <cp:lastModifiedBy>Mourad Takla</cp:lastModifiedBy>
  <cp:revision>76</cp:revision>
  <dcterms:created xsi:type="dcterms:W3CDTF">2015-08-27T10:21:25Z</dcterms:created>
  <dcterms:modified xsi:type="dcterms:W3CDTF">2020-04-25T21:46:15Z</dcterms:modified>
</cp:coreProperties>
</file>