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handoutMasterIdLst>
    <p:handoutMasterId r:id="rId26"/>
  </p:handoutMasterIdLst>
  <p:sldIdLst>
    <p:sldId id="256" r:id="rId2"/>
    <p:sldId id="276" r:id="rId3"/>
    <p:sldId id="277" r:id="rId4"/>
    <p:sldId id="260" r:id="rId5"/>
    <p:sldId id="270" r:id="rId6"/>
    <p:sldId id="262" r:id="rId7"/>
    <p:sldId id="261" r:id="rId8"/>
    <p:sldId id="279" r:id="rId9"/>
    <p:sldId id="280" r:id="rId10"/>
    <p:sldId id="263" r:id="rId11"/>
    <p:sldId id="264" r:id="rId12"/>
    <p:sldId id="265" r:id="rId13"/>
    <p:sldId id="268" r:id="rId14"/>
    <p:sldId id="269" r:id="rId15"/>
    <p:sldId id="266" r:id="rId16"/>
    <p:sldId id="267" r:id="rId17"/>
    <p:sldId id="272" r:id="rId18"/>
    <p:sldId id="271" r:id="rId19"/>
    <p:sldId id="273" r:id="rId20"/>
    <p:sldId id="274" r:id="rId21"/>
    <p:sldId id="275" r:id="rId22"/>
    <p:sldId id="278" r:id="rId23"/>
    <p:sldId id="281" r:id="rId24"/>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Trebuchet MS" pitchFamily="34" charset="0"/>
        <a:ea typeface="+mn-ea"/>
        <a:cs typeface="+mn-cs"/>
      </a:defRPr>
    </a:lvl1pPr>
    <a:lvl2pPr marL="457200" algn="l" rtl="0" fontAlgn="base">
      <a:spcBef>
        <a:spcPct val="0"/>
      </a:spcBef>
      <a:spcAft>
        <a:spcPct val="0"/>
      </a:spcAft>
      <a:defRPr kern="1200">
        <a:solidFill>
          <a:schemeClr val="tx1"/>
        </a:solidFill>
        <a:latin typeface="Trebuchet MS" pitchFamily="34" charset="0"/>
        <a:ea typeface="+mn-ea"/>
        <a:cs typeface="+mn-cs"/>
      </a:defRPr>
    </a:lvl2pPr>
    <a:lvl3pPr marL="914400" algn="l" rtl="0" fontAlgn="base">
      <a:spcBef>
        <a:spcPct val="0"/>
      </a:spcBef>
      <a:spcAft>
        <a:spcPct val="0"/>
      </a:spcAft>
      <a:defRPr kern="1200">
        <a:solidFill>
          <a:schemeClr val="tx1"/>
        </a:solidFill>
        <a:latin typeface="Trebuchet MS" pitchFamily="34" charset="0"/>
        <a:ea typeface="+mn-ea"/>
        <a:cs typeface="+mn-cs"/>
      </a:defRPr>
    </a:lvl3pPr>
    <a:lvl4pPr marL="1371600" algn="l" rtl="0" fontAlgn="base">
      <a:spcBef>
        <a:spcPct val="0"/>
      </a:spcBef>
      <a:spcAft>
        <a:spcPct val="0"/>
      </a:spcAft>
      <a:defRPr kern="1200">
        <a:solidFill>
          <a:schemeClr val="tx1"/>
        </a:solidFill>
        <a:latin typeface="Trebuchet MS" pitchFamily="34" charset="0"/>
        <a:ea typeface="+mn-ea"/>
        <a:cs typeface="+mn-cs"/>
      </a:defRPr>
    </a:lvl4pPr>
    <a:lvl5pPr marL="1828800" algn="l" rtl="0" fontAlgn="base">
      <a:spcBef>
        <a:spcPct val="0"/>
      </a:spcBef>
      <a:spcAft>
        <a:spcPct val="0"/>
      </a:spcAft>
      <a:defRPr kern="1200">
        <a:solidFill>
          <a:schemeClr val="tx1"/>
        </a:solidFill>
        <a:latin typeface="Trebuchet MS" pitchFamily="34" charset="0"/>
        <a:ea typeface="+mn-ea"/>
        <a:cs typeface="+mn-cs"/>
      </a:defRPr>
    </a:lvl5pPr>
    <a:lvl6pPr marL="2286000" algn="l" defTabSz="914400" rtl="0" eaLnBrk="1" latinLnBrk="0" hangingPunct="1">
      <a:defRPr kern="1200">
        <a:solidFill>
          <a:schemeClr val="tx1"/>
        </a:solidFill>
        <a:latin typeface="Trebuchet MS" pitchFamily="34" charset="0"/>
        <a:ea typeface="+mn-ea"/>
        <a:cs typeface="+mn-cs"/>
      </a:defRPr>
    </a:lvl6pPr>
    <a:lvl7pPr marL="2743200" algn="l" defTabSz="914400" rtl="0" eaLnBrk="1" latinLnBrk="0" hangingPunct="1">
      <a:defRPr kern="1200">
        <a:solidFill>
          <a:schemeClr val="tx1"/>
        </a:solidFill>
        <a:latin typeface="Trebuchet MS" pitchFamily="34" charset="0"/>
        <a:ea typeface="+mn-ea"/>
        <a:cs typeface="+mn-cs"/>
      </a:defRPr>
    </a:lvl7pPr>
    <a:lvl8pPr marL="3200400" algn="l" defTabSz="914400" rtl="0" eaLnBrk="1" latinLnBrk="0" hangingPunct="1">
      <a:defRPr kern="1200">
        <a:solidFill>
          <a:schemeClr val="tx1"/>
        </a:solidFill>
        <a:latin typeface="Trebuchet MS" pitchFamily="34" charset="0"/>
        <a:ea typeface="+mn-ea"/>
        <a:cs typeface="+mn-cs"/>
      </a:defRPr>
    </a:lvl8pPr>
    <a:lvl9pPr marL="3657600" algn="l" defTabSz="914400" rtl="0" eaLnBrk="1" latinLnBrk="0" hangingPunct="1">
      <a:defRPr kern="1200">
        <a:solidFill>
          <a:schemeClr val="tx1"/>
        </a:solidFill>
        <a:latin typeface="Trebuchet MS"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65" autoAdjust="0"/>
    <p:restoredTop sz="89240" autoAdjust="0"/>
  </p:normalViewPr>
  <p:slideViewPr>
    <p:cSldViewPr>
      <p:cViewPr varScale="1">
        <p:scale>
          <a:sx n="78" d="100"/>
          <a:sy n="78" d="100"/>
        </p:scale>
        <p:origin x="-1651" y="-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3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3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2C03EBB3-95AA-4062-B66A-AF30553AD590}" type="slidenum">
              <a:rPr lang="en-US"/>
              <a:pPr/>
              <a:t>‹#›</a:t>
            </a:fld>
            <a:endParaRPr lang="en-US"/>
          </a:p>
        </p:txBody>
      </p:sp>
    </p:spTree>
    <p:extLst>
      <p:ext uri="{BB962C8B-B14F-4D97-AF65-F5344CB8AC3E}">
        <p14:creationId xmlns:p14="http://schemas.microsoft.com/office/powerpoint/2010/main" val="4180649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48A736A-137E-4C45-8F03-F6DE2CF46884}" type="slidenum">
              <a:rPr lang="en-US"/>
              <a:pPr/>
              <a:t>‹#›</a:t>
            </a:fld>
            <a:endParaRPr lang="en-US"/>
          </a:p>
        </p:txBody>
      </p:sp>
    </p:spTree>
    <p:extLst>
      <p:ext uri="{BB962C8B-B14F-4D97-AF65-F5344CB8AC3E}">
        <p14:creationId xmlns:p14="http://schemas.microsoft.com/office/powerpoint/2010/main" val="21299744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4328BE-9534-4359-B079-9B78142B7971}"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4365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8A736A-137E-4C45-8F03-F6DE2CF46884}" type="slidenum">
              <a:rPr lang="en-US" smtClean="0"/>
              <a:pPr/>
              <a:t>12</a:t>
            </a:fld>
            <a:endParaRPr lang="en-US"/>
          </a:p>
        </p:txBody>
      </p:sp>
    </p:spTree>
    <p:extLst>
      <p:ext uri="{BB962C8B-B14F-4D97-AF65-F5344CB8AC3E}">
        <p14:creationId xmlns:p14="http://schemas.microsoft.com/office/powerpoint/2010/main" val="26123485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chemeClr val="bg1">
                    <a:lumMod val="50000"/>
                  </a:schemeClr>
                </a:solidFill>
                <a:effectLst>
                  <a:outerShdw blurRad="38100" dist="38100" dir="2700000" algn="tl">
                    <a:srgbClr val="000000">
                      <a:alpha val="43137"/>
                    </a:srgbClr>
                  </a:outerShdw>
                </a:effectLst>
              </a:defRPr>
            </a:lvl1pPr>
          </a:lstStyle>
          <a:p>
            <a:r>
              <a:rPr kumimoji="0" lang="en-US" dirty="0" smtClean="0"/>
              <a:t>Click to edit Master title style</a:t>
            </a:r>
            <a:endParaRPr kumimoji="0" lang="en-US" dirty="0"/>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r>
              <a:rPr lang="en-US" smtClean="0"/>
              <a:t>10/11/2013</a:t>
            </a:r>
            <a:endParaRPr lang="de-DE"/>
          </a:p>
        </p:txBody>
      </p:sp>
      <p:sp>
        <p:nvSpPr>
          <p:cNvPr id="16" name="Slide Number Placeholder 15"/>
          <p:cNvSpPr>
            <a:spLocks noGrp="1"/>
          </p:cNvSpPr>
          <p:nvPr>
            <p:ph type="sldNum" sz="quarter" idx="11"/>
          </p:nvPr>
        </p:nvSpPr>
        <p:spPr/>
        <p:txBody>
          <a:bodyPr/>
          <a:lstStyle/>
          <a:p>
            <a:fld id="{CCF383C4-E792-4C0D-A02D-CB37E4B0645D}" type="slidenum">
              <a:rPr lang="de-DE" smtClean="0"/>
              <a:pPr/>
              <a:t>‹#›</a:t>
            </a:fld>
            <a:endParaRPr lang="de-DE"/>
          </a:p>
        </p:txBody>
      </p:sp>
      <p:sp>
        <p:nvSpPr>
          <p:cNvPr id="17" name="Footer Placeholder 16"/>
          <p:cNvSpPr>
            <a:spLocks noGrp="1"/>
          </p:cNvSpPr>
          <p:nvPr>
            <p:ph type="ftr" sz="quarter" idx="12"/>
          </p:nvPr>
        </p:nvSpPr>
        <p:spPr/>
        <p:txBody>
          <a:bodyPr/>
          <a:lstStyle/>
          <a:p>
            <a:r>
              <a:rPr lang="en-US" smtClean="0"/>
              <a:t>St. Mary Coptic Orthodox Church. East Brunswick, NJ. USA</a:t>
            </a:r>
            <a:endParaRPr lang="de-DE" dirty="0"/>
          </a:p>
        </p:txBody>
      </p:sp>
      <p:pic>
        <p:nvPicPr>
          <p:cNvPr id="6146" name="Picture 2" descr="C:\MBT\Chur\StMaryCross.jpg"/>
          <p:cNvPicPr>
            <a:picLocks noChangeAspect="1" noChangeArrowheads="1"/>
          </p:cNvPicPr>
          <p:nvPr userDrawn="1"/>
        </p:nvPicPr>
        <p:blipFill>
          <a:blip r:embed="rId2" cstate="print"/>
          <a:srcRect/>
          <a:stretch>
            <a:fillRect/>
          </a:stretch>
        </p:blipFill>
        <p:spPr bwMode="auto">
          <a:xfrm>
            <a:off x="8008742" y="457200"/>
            <a:ext cx="745667" cy="70961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10/11/2013</a:t>
            </a:r>
            <a:endParaRPr lang="de-DE"/>
          </a:p>
        </p:txBody>
      </p:sp>
      <p:sp>
        <p:nvSpPr>
          <p:cNvPr id="5" name="Footer Placeholder 4"/>
          <p:cNvSpPr>
            <a:spLocks noGrp="1"/>
          </p:cNvSpPr>
          <p:nvPr>
            <p:ph type="ftr" sz="quarter" idx="11"/>
          </p:nvPr>
        </p:nvSpPr>
        <p:spPr/>
        <p:txBody>
          <a:bodyPr/>
          <a:lstStyle/>
          <a:p>
            <a:r>
              <a:rPr lang="en-US" smtClean="0"/>
              <a:t>St. Mary Coptic Orthodox Church. East Brunswick, NJ. USA</a:t>
            </a:r>
            <a:endParaRPr lang="de-DE"/>
          </a:p>
        </p:txBody>
      </p:sp>
      <p:sp>
        <p:nvSpPr>
          <p:cNvPr id="6" name="Slide Number Placeholder 5"/>
          <p:cNvSpPr>
            <a:spLocks noGrp="1"/>
          </p:cNvSpPr>
          <p:nvPr>
            <p:ph type="sldNum" sz="quarter" idx="12"/>
          </p:nvPr>
        </p:nvSpPr>
        <p:spPr/>
        <p:txBody>
          <a:bodyPr/>
          <a:lstStyle/>
          <a:p>
            <a:fld id="{E2E303A5-BFE6-4B0A-9BC3-5D4B1CC48726}"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10/11/2013</a:t>
            </a:r>
            <a:endParaRPr lang="de-DE"/>
          </a:p>
        </p:txBody>
      </p:sp>
      <p:sp>
        <p:nvSpPr>
          <p:cNvPr id="5" name="Footer Placeholder 4"/>
          <p:cNvSpPr>
            <a:spLocks noGrp="1"/>
          </p:cNvSpPr>
          <p:nvPr>
            <p:ph type="ftr" sz="quarter" idx="11"/>
          </p:nvPr>
        </p:nvSpPr>
        <p:spPr/>
        <p:txBody>
          <a:bodyPr/>
          <a:lstStyle/>
          <a:p>
            <a:r>
              <a:rPr lang="en-US" smtClean="0"/>
              <a:t>St. Mary Coptic Orthodox Church. East Brunswick, NJ. USA</a:t>
            </a:r>
            <a:endParaRPr lang="de-DE"/>
          </a:p>
        </p:txBody>
      </p:sp>
      <p:sp>
        <p:nvSpPr>
          <p:cNvPr id="6" name="Slide Number Placeholder 5"/>
          <p:cNvSpPr>
            <a:spLocks noGrp="1"/>
          </p:cNvSpPr>
          <p:nvPr>
            <p:ph type="sldNum" sz="quarter" idx="12"/>
          </p:nvPr>
        </p:nvSpPr>
        <p:spPr/>
        <p:txBody>
          <a:bodyPr/>
          <a:lstStyle/>
          <a:p>
            <a:fld id="{2D4AEA8D-681C-4B5C-A219-8BD9E18A14A4}"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4" name="Date Placeholder 13"/>
          <p:cNvSpPr>
            <a:spLocks noGrp="1"/>
          </p:cNvSpPr>
          <p:nvPr>
            <p:ph type="dt" sz="half" idx="14"/>
          </p:nvPr>
        </p:nvSpPr>
        <p:spPr/>
        <p:txBody>
          <a:bodyPr/>
          <a:lstStyle/>
          <a:p>
            <a:r>
              <a:rPr lang="en-US" smtClean="0"/>
              <a:t>10/11/2013</a:t>
            </a:r>
            <a:endParaRPr lang="de-DE"/>
          </a:p>
        </p:txBody>
      </p:sp>
      <p:sp>
        <p:nvSpPr>
          <p:cNvPr id="15" name="Slide Number Placeholder 14"/>
          <p:cNvSpPr>
            <a:spLocks noGrp="1"/>
          </p:cNvSpPr>
          <p:nvPr>
            <p:ph type="sldNum" sz="quarter" idx="15"/>
          </p:nvPr>
        </p:nvSpPr>
        <p:spPr/>
        <p:txBody>
          <a:bodyPr/>
          <a:lstStyle>
            <a:lvl1pPr algn="ctr">
              <a:defRPr/>
            </a:lvl1pPr>
          </a:lstStyle>
          <a:p>
            <a:fld id="{B11D3BAA-AE72-4AAC-BAC7-3D7D2BD9C823}" type="slidenum">
              <a:rPr lang="de-DE" smtClean="0"/>
              <a:pPr/>
              <a:t>‹#›</a:t>
            </a:fld>
            <a:endParaRPr lang="de-DE"/>
          </a:p>
        </p:txBody>
      </p:sp>
      <p:sp>
        <p:nvSpPr>
          <p:cNvPr id="16" name="Footer Placeholder 15"/>
          <p:cNvSpPr>
            <a:spLocks noGrp="1"/>
          </p:cNvSpPr>
          <p:nvPr>
            <p:ph type="ftr" sz="quarter" idx="16"/>
          </p:nvPr>
        </p:nvSpPr>
        <p:spPr/>
        <p:txBody>
          <a:bodyPr/>
          <a:lstStyle/>
          <a:p>
            <a:r>
              <a:rPr lang="en-US" smtClean="0"/>
              <a:t>St. Mary Coptic Orthodox Church. East Brunswick, NJ. USA</a:t>
            </a:r>
            <a:endParaRPr lang="de-DE"/>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10/11/2013</a:t>
            </a:r>
            <a:endParaRPr lang="de-DE"/>
          </a:p>
        </p:txBody>
      </p:sp>
      <p:sp>
        <p:nvSpPr>
          <p:cNvPr id="5" name="Footer Placeholder 4"/>
          <p:cNvSpPr>
            <a:spLocks noGrp="1"/>
          </p:cNvSpPr>
          <p:nvPr>
            <p:ph type="ftr" sz="quarter" idx="11"/>
          </p:nvPr>
        </p:nvSpPr>
        <p:spPr/>
        <p:txBody>
          <a:bodyPr/>
          <a:lstStyle/>
          <a:p>
            <a:r>
              <a:rPr lang="en-US" smtClean="0"/>
              <a:t>St. Mary Coptic Orthodox Church. East Brunswick, NJ. USA</a:t>
            </a:r>
            <a:endParaRPr lang="de-DE"/>
          </a:p>
        </p:txBody>
      </p:sp>
      <p:sp>
        <p:nvSpPr>
          <p:cNvPr id="6" name="Slide Number Placeholder 5"/>
          <p:cNvSpPr>
            <a:spLocks noGrp="1"/>
          </p:cNvSpPr>
          <p:nvPr>
            <p:ph type="sldNum" sz="quarter" idx="12"/>
          </p:nvPr>
        </p:nvSpPr>
        <p:spPr/>
        <p:txBody>
          <a:bodyPr/>
          <a:lstStyle/>
          <a:p>
            <a:fld id="{3BF1B6A4-D166-45B4-84AA-A41B2C34C48F}" type="slidenum">
              <a:rPr lang="de-DE" smtClean="0"/>
              <a:pPr/>
              <a:t>‹#›</a:t>
            </a:fld>
            <a:endParaRPr lang="de-DE"/>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smtClean="0"/>
              <a:t>10/11/2013</a:t>
            </a:r>
            <a:endParaRPr lang="de-DE"/>
          </a:p>
        </p:txBody>
      </p:sp>
      <p:sp>
        <p:nvSpPr>
          <p:cNvPr id="6" name="Footer Placeholder 5"/>
          <p:cNvSpPr>
            <a:spLocks noGrp="1"/>
          </p:cNvSpPr>
          <p:nvPr>
            <p:ph type="ftr" sz="quarter" idx="11"/>
          </p:nvPr>
        </p:nvSpPr>
        <p:spPr/>
        <p:txBody>
          <a:bodyPr/>
          <a:lstStyle/>
          <a:p>
            <a:r>
              <a:rPr lang="en-US" smtClean="0"/>
              <a:t>St. Mary Coptic Orthodox Church. East Brunswick, NJ. USA</a:t>
            </a:r>
            <a:endParaRPr lang="de-DE"/>
          </a:p>
        </p:txBody>
      </p:sp>
      <p:sp>
        <p:nvSpPr>
          <p:cNvPr id="7" name="Slide Number Placeholder 6"/>
          <p:cNvSpPr>
            <a:spLocks noGrp="1"/>
          </p:cNvSpPr>
          <p:nvPr>
            <p:ph type="sldNum" sz="quarter" idx="12"/>
          </p:nvPr>
        </p:nvSpPr>
        <p:spPr/>
        <p:txBody>
          <a:bodyPr/>
          <a:lstStyle/>
          <a:p>
            <a:fld id="{8514E5A6-B7D1-4F07-B903-F82915FCCE94}" type="slidenum">
              <a:rPr lang="de-DE" smtClean="0"/>
              <a:pPr/>
              <a:t>‹#›</a:t>
            </a:fld>
            <a:endParaRPr lang="de-DE"/>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5D7D06B-DA1B-4AFE-BCF8-F5385A62191F}" type="slidenum">
              <a:rPr lang="de-DE" smtClean="0"/>
              <a:pPr/>
              <a:t>‹#›</a:t>
            </a:fld>
            <a:endParaRPr lang="de-DE"/>
          </a:p>
        </p:txBody>
      </p:sp>
      <p:sp>
        <p:nvSpPr>
          <p:cNvPr id="8" name="Footer Placeholder 7"/>
          <p:cNvSpPr>
            <a:spLocks noGrp="1"/>
          </p:cNvSpPr>
          <p:nvPr>
            <p:ph type="ftr" sz="quarter" idx="11"/>
          </p:nvPr>
        </p:nvSpPr>
        <p:spPr/>
        <p:txBody>
          <a:bodyPr/>
          <a:lstStyle/>
          <a:p>
            <a:r>
              <a:rPr lang="en-US" smtClean="0"/>
              <a:t>St. Mary Coptic Orthodox Church. East Brunswick, NJ. USA</a:t>
            </a:r>
            <a:endParaRPr lang="de-DE"/>
          </a:p>
        </p:txBody>
      </p:sp>
      <p:sp>
        <p:nvSpPr>
          <p:cNvPr id="7" name="Date Placeholder 6"/>
          <p:cNvSpPr>
            <a:spLocks noGrp="1"/>
          </p:cNvSpPr>
          <p:nvPr>
            <p:ph type="dt" sz="half" idx="10"/>
          </p:nvPr>
        </p:nvSpPr>
        <p:spPr/>
        <p:txBody>
          <a:bodyPr/>
          <a:lstStyle/>
          <a:p>
            <a:r>
              <a:rPr lang="en-US" smtClean="0"/>
              <a:t>10/11/2013</a:t>
            </a:r>
            <a:endParaRPr lang="de-DE"/>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10/11/2013</a:t>
            </a:r>
            <a:endParaRPr lang="de-DE"/>
          </a:p>
        </p:txBody>
      </p:sp>
      <p:sp>
        <p:nvSpPr>
          <p:cNvPr id="4" name="Footer Placeholder 3"/>
          <p:cNvSpPr>
            <a:spLocks noGrp="1"/>
          </p:cNvSpPr>
          <p:nvPr>
            <p:ph type="ftr" sz="quarter" idx="11"/>
          </p:nvPr>
        </p:nvSpPr>
        <p:spPr/>
        <p:txBody>
          <a:bodyPr/>
          <a:lstStyle/>
          <a:p>
            <a:r>
              <a:rPr lang="en-US" smtClean="0"/>
              <a:t>St. Mary Coptic Orthodox Church. East Brunswick, NJ. USA</a:t>
            </a:r>
            <a:endParaRPr lang="de-DE"/>
          </a:p>
        </p:txBody>
      </p:sp>
      <p:sp>
        <p:nvSpPr>
          <p:cNvPr id="5" name="Slide Number Placeholder 4"/>
          <p:cNvSpPr>
            <a:spLocks noGrp="1"/>
          </p:cNvSpPr>
          <p:nvPr>
            <p:ph type="sldNum" sz="quarter" idx="12"/>
          </p:nvPr>
        </p:nvSpPr>
        <p:spPr/>
        <p:txBody>
          <a:bodyPr/>
          <a:lstStyle/>
          <a:p>
            <a:fld id="{80ABA2C4-A645-45EB-A045-ECF573A68F6B}" type="slidenum">
              <a:rPr lang="de-DE" smtClean="0"/>
              <a:pPr/>
              <a:t>‹#›</a:t>
            </a:fld>
            <a:endParaRPr lang="de-DE"/>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10/11/2013</a:t>
            </a:r>
            <a:endParaRPr lang="de-DE"/>
          </a:p>
        </p:txBody>
      </p:sp>
      <p:sp>
        <p:nvSpPr>
          <p:cNvPr id="3" name="Footer Placeholder 2"/>
          <p:cNvSpPr>
            <a:spLocks noGrp="1"/>
          </p:cNvSpPr>
          <p:nvPr>
            <p:ph type="ftr" sz="quarter" idx="11"/>
          </p:nvPr>
        </p:nvSpPr>
        <p:spPr/>
        <p:txBody>
          <a:bodyPr/>
          <a:lstStyle/>
          <a:p>
            <a:r>
              <a:rPr lang="en-US" smtClean="0"/>
              <a:t>St. Mary Coptic Orthodox Church. East Brunswick, NJ. USA</a:t>
            </a:r>
            <a:endParaRPr lang="de-DE"/>
          </a:p>
        </p:txBody>
      </p:sp>
      <p:sp>
        <p:nvSpPr>
          <p:cNvPr id="4" name="Slide Number Placeholder 3"/>
          <p:cNvSpPr>
            <a:spLocks noGrp="1"/>
          </p:cNvSpPr>
          <p:nvPr>
            <p:ph type="sldNum" sz="quarter" idx="12"/>
          </p:nvPr>
        </p:nvSpPr>
        <p:spPr/>
        <p:txBody>
          <a:bodyPr/>
          <a:lstStyle/>
          <a:p>
            <a:fld id="{6A439916-F46D-4C18-A763-9F35B9FE6318}"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r>
              <a:rPr lang="en-US" smtClean="0"/>
              <a:t>10/11/2013</a:t>
            </a:r>
            <a:endParaRPr lang="de-DE"/>
          </a:p>
        </p:txBody>
      </p:sp>
      <p:sp>
        <p:nvSpPr>
          <p:cNvPr id="9" name="Slide Number Placeholder 8"/>
          <p:cNvSpPr>
            <a:spLocks noGrp="1"/>
          </p:cNvSpPr>
          <p:nvPr>
            <p:ph type="sldNum" sz="quarter" idx="15"/>
          </p:nvPr>
        </p:nvSpPr>
        <p:spPr/>
        <p:txBody>
          <a:bodyPr/>
          <a:lstStyle/>
          <a:p>
            <a:fld id="{FBE9374C-7CD9-4895-863C-097C7422E70D}" type="slidenum">
              <a:rPr lang="de-DE" smtClean="0"/>
              <a:pPr/>
              <a:t>‹#›</a:t>
            </a:fld>
            <a:endParaRPr lang="de-DE"/>
          </a:p>
        </p:txBody>
      </p:sp>
      <p:sp>
        <p:nvSpPr>
          <p:cNvPr id="10" name="Footer Placeholder 9"/>
          <p:cNvSpPr>
            <a:spLocks noGrp="1"/>
          </p:cNvSpPr>
          <p:nvPr>
            <p:ph type="ftr" sz="quarter" idx="16"/>
          </p:nvPr>
        </p:nvSpPr>
        <p:spPr/>
        <p:txBody>
          <a:bodyPr/>
          <a:lstStyle/>
          <a:p>
            <a:r>
              <a:rPr lang="en-US" smtClean="0"/>
              <a:t>St. Mary Coptic Orthodox Church. East Brunswick, NJ. USA</a:t>
            </a:r>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r>
              <a:rPr lang="en-US" smtClean="0"/>
              <a:t>10/11/2013</a:t>
            </a:r>
            <a:endParaRPr lang="de-DE"/>
          </a:p>
        </p:txBody>
      </p:sp>
      <p:sp>
        <p:nvSpPr>
          <p:cNvPr id="9" name="Slide Number Placeholder 8"/>
          <p:cNvSpPr>
            <a:spLocks noGrp="1"/>
          </p:cNvSpPr>
          <p:nvPr>
            <p:ph type="sldNum" sz="quarter" idx="11"/>
          </p:nvPr>
        </p:nvSpPr>
        <p:spPr/>
        <p:txBody>
          <a:bodyPr/>
          <a:lstStyle/>
          <a:p>
            <a:fld id="{D6314F5F-E0D6-48A5-93A3-60145D9EF7E2}" type="slidenum">
              <a:rPr lang="de-DE" smtClean="0"/>
              <a:pPr/>
              <a:t>‹#›</a:t>
            </a:fld>
            <a:endParaRPr lang="de-DE"/>
          </a:p>
        </p:txBody>
      </p:sp>
      <p:sp>
        <p:nvSpPr>
          <p:cNvPr id="10" name="Footer Placeholder 9"/>
          <p:cNvSpPr>
            <a:spLocks noGrp="1"/>
          </p:cNvSpPr>
          <p:nvPr>
            <p:ph type="ftr" sz="quarter" idx="12"/>
          </p:nvPr>
        </p:nvSpPr>
        <p:spPr/>
        <p:txBody>
          <a:bodyPr/>
          <a:lstStyle/>
          <a:p>
            <a:r>
              <a:rPr lang="en-US" smtClean="0"/>
              <a:t>St. Mary Coptic Orthodox Church. East Brunswick, NJ. USA</a:t>
            </a:r>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r>
              <a:rPr lang="en-US" smtClean="0"/>
              <a:t>10/11/2013</a:t>
            </a:r>
            <a:endParaRPr lang="de-DE"/>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r>
              <a:rPr lang="en-US" smtClean="0"/>
              <a:t>St. Mary Coptic Orthodox Church. East Brunswick, NJ. USA</a:t>
            </a:r>
            <a:endParaRPr lang="de-DE"/>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6119226-0FB1-4830-A2A0-602C757C9FA3}" type="slidenum">
              <a:rPr lang="de-DE" smtClean="0"/>
              <a:pPr/>
              <a:t>‹#›</a:t>
            </a:fld>
            <a:endParaRPr lang="de-DE"/>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286000" y="3962400"/>
            <a:ext cx="4572000" cy="1143000"/>
          </a:xfrm>
        </p:spPr>
        <p:txBody>
          <a:bodyPr/>
          <a:lstStyle/>
          <a:p>
            <a:r>
              <a:rPr lang="en-US" b="1" dirty="0" smtClean="0"/>
              <a:t>An overview of the problem</a:t>
            </a:r>
            <a:endParaRPr lang="en-US" b="1" dirty="0"/>
          </a:p>
        </p:txBody>
      </p:sp>
      <p:sp>
        <p:nvSpPr>
          <p:cNvPr id="2050" name="Rectangle 2"/>
          <p:cNvSpPr>
            <a:spLocks noGrp="1" noChangeArrowheads="1"/>
          </p:cNvSpPr>
          <p:nvPr>
            <p:ph type="ctrTitle"/>
          </p:nvPr>
        </p:nvSpPr>
        <p:spPr>
          <a:xfrm>
            <a:off x="2286000" y="1371600"/>
            <a:ext cx="4191000" cy="2071468"/>
          </a:xfrm>
        </p:spPr>
        <p:txBody>
          <a:bodyPr/>
          <a:lstStyle/>
          <a:p>
            <a:r>
              <a:rPr lang="en-US" b="1" dirty="0" smtClean="0"/>
              <a:t>Councils and Heresies</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10/11/2013</a:t>
            </a:r>
            <a:endParaRPr lang="de-DE"/>
          </a:p>
        </p:txBody>
      </p:sp>
      <p:sp>
        <p:nvSpPr>
          <p:cNvPr id="5" name="Footer Placeholder 4"/>
          <p:cNvSpPr>
            <a:spLocks noGrp="1"/>
          </p:cNvSpPr>
          <p:nvPr>
            <p:ph type="ftr" sz="quarter" idx="11"/>
          </p:nvPr>
        </p:nvSpPr>
        <p:spPr/>
        <p:txBody>
          <a:bodyPr/>
          <a:lstStyle/>
          <a:p>
            <a:r>
              <a:rPr lang="en-US" smtClean="0"/>
              <a:t>St. Mary Coptic Orthodox Church. East Brunswick, NJ. USA</a:t>
            </a:r>
            <a:endParaRPr lang="de-DE"/>
          </a:p>
        </p:txBody>
      </p:sp>
      <p:sp>
        <p:nvSpPr>
          <p:cNvPr id="4" name="Slide Number Placeholder 3"/>
          <p:cNvSpPr>
            <a:spLocks noGrp="1"/>
          </p:cNvSpPr>
          <p:nvPr>
            <p:ph type="sldNum" sz="quarter" idx="12"/>
          </p:nvPr>
        </p:nvSpPr>
        <p:spPr/>
        <p:txBody>
          <a:bodyPr/>
          <a:lstStyle/>
          <a:p>
            <a:fld id="{B11D3BAA-AE72-4AAC-BAC7-3D7D2BD9C823}" type="slidenum">
              <a:rPr lang="de-DE" smtClean="0"/>
              <a:pPr/>
              <a:t>10</a:t>
            </a:fld>
            <a:endParaRPr lang="de-DE"/>
          </a:p>
        </p:txBody>
      </p:sp>
      <p:sp>
        <p:nvSpPr>
          <p:cNvPr id="7" name="Title 6"/>
          <p:cNvSpPr>
            <a:spLocks noGrp="1"/>
          </p:cNvSpPr>
          <p:nvPr>
            <p:ph type="title"/>
          </p:nvPr>
        </p:nvSpPr>
        <p:spPr>
          <a:xfrm>
            <a:off x="381000" y="533400"/>
            <a:ext cx="8229600" cy="1219200"/>
          </a:xfrm>
        </p:spPr>
        <p:txBody>
          <a:bodyPr>
            <a:normAutofit fontScale="90000"/>
          </a:bodyPr>
          <a:lstStyle/>
          <a:p>
            <a:r>
              <a:rPr lang="en-US" b="1" dirty="0" smtClean="0"/>
              <a:t>How did people try to understand the relationship between Christ and God</a:t>
            </a:r>
            <a:endParaRPr lang="en-US" b="1" dirty="0"/>
          </a:p>
        </p:txBody>
      </p:sp>
      <p:sp>
        <p:nvSpPr>
          <p:cNvPr id="8" name="Rectangle 7"/>
          <p:cNvSpPr/>
          <p:nvPr/>
        </p:nvSpPr>
        <p:spPr>
          <a:xfrm>
            <a:off x="533400" y="2118092"/>
            <a:ext cx="3810000" cy="1631216"/>
          </a:xfrm>
          <a:prstGeom prst="rect">
            <a:avLst/>
          </a:prstGeom>
          <a:solidFill>
            <a:schemeClr val="accent6">
              <a:lumMod val="60000"/>
              <a:lumOff val="40000"/>
            </a:schemeClr>
          </a:solidFill>
        </p:spPr>
        <p:txBody>
          <a:bodyPr wrap="square">
            <a:spAutoFit/>
          </a:bodyPr>
          <a:lstStyle/>
          <a:p>
            <a:r>
              <a:rPr lang="en-US" sz="2000" dirty="0" smtClean="0">
                <a:latin typeface="+mn-lt"/>
              </a:rPr>
              <a:t>There is only one God, His name is Father in the Old Testament, Son in the New Testament and Holy Spirit in the time of the Apostles (</a:t>
            </a:r>
            <a:r>
              <a:rPr lang="en-US" sz="2000" b="1" dirty="0" err="1" smtClean="0">
                <a:latin typeface="+mn-lt"/>
              </a:rPr>
              <a:t>Sabellius</a:t>
            </a:r>
            <a:r>
              <a:rPr lang="en-US" sz="2000" dirty="0" smtClean="0">
                <a:latin typeface="+mn-lt"/>
              </a:rPr>
              <a:t>)</a:t>
            </a:r>
            <a:endParaRPr lang="en-US" sz="2000" dirty="0">
              <a:latin typeface="+mn-lt"/>
            </a:endParaRPr>
          </a:p>
        </p:txBody>
      </p:sp>
      <p:sp>
        <p:nvSpPr>
          <p:cNvPr id="9" name="Rectangle 8"/>
          <p:cNvSpPr/>
          <p:nvPr/>
        </p:nvSpPr>
        <p:spPr>
          <a:xfrm>
            <a:off x="4705350" y="2118092"/>
            <a:ext cx="4038600" cy="1631216"/>
          </a:xfrm>
          <a:prstGeom prst="rect">
            <a:avLst/>
          </a:prstGeom>
          <a:solidFill>
            <a:schemeClr val="accent2">
              <a:lumMod val="60000"/>
              <a:lumOff val="40000"/>
            </a:schemeClr>
          </a:solidFill>
        </p:spPr>
        <p:txBody>
          <a:bodyPr wrap="square">
            <a:spAutoFit/>
          </a:bodyPr>
          <a:lstStyle/>
          <a:p>
            <a:r>
              <a:rPr lang="en-US" sz="2000" dirty="0" smtClean="0">
                <a:latin typeface="+mn-lt"/>
              </a:rPr>
              <a:t>There is only one God, His name is Father.</a:t>
            </a:r>
          </a:p>
          <a:p>
            <a:r>
              <a:rPr lang="en-US" sz="2000" dirty="0" smtClean="0">
                <a:latin typeface="+mn-lt"/>
              </a:rPr>
              <a:t>The Son and the Holy Spirit are some of His attributes (</a:t>
            </a:r>
            <a:r>
              <a:rPr lang="en-US" sz="2000" b="1" dirty="0" err="1" smtClean="0">
                <a:latin typeface="+mn-lt"/>
              </a:rPr>
              <a:t>Monarchians</a:t>
            </a:r>
            <a:r>
              <a:rPr lang="en-US" sz="2000" dirty="0" smtClean="0">
                <a:latin typeface="+mn-lt"/>
              </a:rPr>
              <a:t>)</a:t>
            </a:r>
            <a:endParaRPr lang="en-US" sz="2000" dirty="0">
              <a:latin typeface="+mn-lt"/>
            </a:endParaRPr>
          </a:p>
        </p:txBody>
      </p:sp>
      <p:sp>
        <p:nvSpPr>
          <p:cNvPr id="10" name="Rectangle 9"/>
          <p:cNvSpPr/>
          <p:nvPr/>
        </p:nvSpPr>
        <p:spPr>
          <a:xfrm>
            <a:off x="2514600" y="4114800"/>
            <a:ext cx="4038600" cy="1015663"/>
          </a:xfrm>
          <a:prstGeom prst="rect">
            <a:avLst/>
          </a:prstGeom>
          <a:solidFill>
            <a:schemeClr val="tx2">
              <a:lumMod val="90000"/>
            </a:schemeClr>
          </a:solidFill>
        </p:spPr>
        <p:txBody>
          <a:bodyPr wrap="square">
            <a:spAutoFit/>
          </a:bodyPr>
          <a:lstStyle/>
          <a:p>
            <a:r>
              <a:rPr lang="en-US" sz="2000" dirty="0" smtClean="0">
                <a:latin typeface="+mn-lt"/>
              </a:rPr>
              <a:t>There are 2 Gods, God of the Old Testament and the God of the New Testament (</a:t>
            </a:r>
            <a:r>
              <a:rPr lang="en-US" sz="2000" b="1" dirty="0" err="1" smtClean="0">
                <a:latin typeface="+mn-lt"/>
              </a:rPr>
              <a:t>Marcion</a:t>
            </a:r>
            <a:r>
              <a:rPr lang="en-US" sz="2000" dirty="0" smtClean="0">
                <a:latin typeface="+mn-lt"/>
              </a:rPr>
              <a:t>)</a:t>
            </a:r>
            <a:endParaRPr lang="en-US" sz="2000" dirty="0">
              <a:latin typeface="+mn-lt"/>
            </a:endParaRPr>
          </a:p>
        </p:txBody>
      </p:sp>
    </p:spTree>
    <p:extLst>
      <p:ext uri="{BB962C8B-B14F-4D97-AF65-F5344CB8AC3E}">
        <p14:creationId xmlns:p14="http://schemas.microsoft.com/office/powerpoint/2010/main" val="519228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10/11/2013</a:t>
            </a:r>
            <a:endParaRPr lang="de-DE"/>
          </a:p>
        </p:txBody>
      </p:sp>
      <p:sp>
        <p:nvSpPr>
          <p:cNvPr id="3" name="Footer Placeholder 2"/>
          <p:cNvSpPr>
            <a:spLocks noGrp="1"/>
          </p:cNvSpPr>
          <p:nvPr>
            <p:ph type="ftr" sz="quarter" idx="11"/>
          </p:nvPr>
        </p:nvSpPr>
        <p:spPr/>
        <p:txBody>
          <a:bodyPr/>
          <a:lstStyle/>
          <a:p>
            <a:r>
              <a:rPr lang="en-US" smtClean="0"/>
              <a:t>St. Mary Coptic Orthodox Church. East Brunswick, NJ. USA</a:t>
            </a:r>
            <a:endParaRPr lang="de-DE"/>
          </a:p>
        </p:txBody>
      </p:sp>
      <p:sp>
        <p:nvSpPr>
          <p:cNvPr id="4" name="Slide Number Placeholder 3"/>
          <p:cNvSpPr>
            <a:spLocks noGrp="1"/>
          </p:cNvSpPr>
          <p:nvPr>
            <p:ph type="sldNum" sz="quarter" idx="12"/>
          </p:nvPr>
        </p:nvSpPr>
        <p:spPr/>
        <p:txBody>
          <a:bodyPr/>
          <a:lstStyle/>
          <a:p>
            <a:fld id="{80ABA2C4-A645-45EB-A045-ECF573A68F6B}" type="slidenum">
              <a:rPr lang="de-DE" smtClean="0"/>
              <a:pPr/>
              <a:t>11</a:t>
            </a:fld>
            <a:endParaRPr lang="de-DE"/>
          </a:p>
        </p:txBody>
      </p:sp>
      <p:sp>
        <p:nvSpPr>
          <p:cNvPr id="5" name="Title 4"/>
          <p:cNvSpPr>
            <a:spLocks noGrp="1"/>
          </p:cNvSpPr>
          <p:nvPr>
            <p:ph type="title"/>
          </p:nvPr>
        </p:nvSpPr>
        <p:spPr/>
        <p:txBody>
          <a:bodyPr/>
          <a:lstStyle/>
          <a:p>
            <a:r>
              <a:rPr lang="en-US" dirty="0" smtClean="0"/>
              <a:t>More Heresies (subordination)</a:t>
            </a:r>
            <a:endParaRPr lang="en-US" dirty="0"/>
          </a:p>
        </p:txBody>
      </p:sp>
      <p:sp>
        <p:nvSpPr>
          <p:cNvPr id="6" name="Rectangle 5"/>
          <p:cNvSpPr/>
          <p:nvPr/>
        </p:nvSpPr>
        <p:spPr>
          <a:xfrm>
            <a:off x="609600" y="1600200"/>
            <a:ext cx="4038600" cy="1631216"/>
          </a:xfrm>
          <a:prstGeom prst="rect">
            <a:avLst/>
          </a:prstGeom>
          <a:solidFill>
            <a:schemeClr val="tx2">
              <a:lumMod val="90000"/>
            </a:schemeClr>
          </a:solidFill>
        </p:spPr>
        <p:txBody>
          <a:bodyPr wrap="square">
            <a:spAutoFit/>
          </a:bodyPr>
          <a:lstStyle/>
          <a:p>
            <a:r>
              <a:rPr lang="en-US" sz="2000" dirty="0" smtClean="0">
                <a:latin typeface="+mn-lt"/>
              </a:rPr>
              <a:t>God cannot create matter because He is too exalted, so he created Aeon, which created an Aeon,…. (12 different pairs of </a:t>
            </a:r>
            <a:r>
              <a:rPr lang="en-US" sz="2000" dirty="0" err="1" smtClean="0">
                <a:latin typeface="+mn-lt"/>
              </a:rPr>
              <a:t>Aeons</a:t>
            </a:r>
            <a:r>
              <a:rPr lang="en-US" sz="2000" dirty="0" smtClean="0">
                <a:latin typeface="+mn-lt"/>
              </a:rPr>
              <a:t>)</a:t>
            </a:r>
          </a:p>
          <a:p>
            <a:r>
              <a:rPr lang="en-US" sz="2000" dirty="0" smtClean="0">
                <a:latin typeface="+mn-lt"/>
              </a:rPr>
              <a:t>Until Logos is created (Gnostic)</a:t>
            </a:r>
            <a:endParaRPr lang="en-US" sz="2000" dirty="0">
              <a:latin typeface="+mn-lt"/>
            </a:endParaRPr>
          </a:p>
        </p:txBody>
      </p:sp>
      <p:sp>
        <p:nvSpPr>
          <p:cNvPr id="7" name="Rectangle 6"/>
          <p:cNvSpPr/>
          <p:nvPr/>
        </p:nvSpPr>
        <p:spPr>
          <a:xfrm>
            <a:off x="1905000" y="3374980"/>
            <a:ext cx="4038600" cy="1323439"/>
          </a:xfrm>
          <a:prstGeom prst="rect">
            <a:avLst/>
          </a:prstGeom>
          <a:solidFill>
            <a:schemeClr val="accent5">
              <a:lumMod val="40000"/>
              <a:lumOff val="60000"/>
            </a:schemeClr>
          </a:solidFill>
        </p:spPr>
        <p:txBody>
          <a:bodyPr wrap="square">
            <a:spAutoFit/>
          </a:bodyPr>
          <a:lstStyle/>
          <a:p>
            <a:r>
              <a:rPr lang="en-US" sz="2000" dirty="0" smtClean="0">
                <a:latin typeface="+mn-lt"/>
              </a:rPr>
              <a:t>The Son is eternal, he is a mediator between the Father and the spiritual creations. </a:t>
            </a:r>
          </a:p>
          <a:p>
            <a:r>
              <a:rPr lang="en-US" sz="2000" dirty="0" smtClean="0">
                <a:latin typeface="+mn-lt"/>
              </a:rPr>
              <a:t>He is less than the Father (Origen) </a:t>
            </a:r>
            <a:endParaRPr lang="en-US" sz="2000" dirty="0">
              <a:latin typeface="+mn-lt"/>
            </a:endParaRPr>
          </a:p>
        </p:txBody>
      </p:sp>
      <p:sp>
        <p:nvSpPr>
          <p:cNvPr id="8" name="Rectangle 7"/>
          <p:cNvSpPr/>
          <p:nvPr/>
        </p:nvSpPr>
        <p:spPr>
          <a:xfrm>
            <a:off x="4343400" y="4876800"/>
            <a:ext cx="4038600" cy="707886"/>
          </a:xfrm>
          <a:prstGeom prst="rect">
            <a:avLst/>
          </a:prstGeom>
          <a:solidFill>
            <a:schemeClr val="accent1">
              <a:lumMod val="60000"/>
              <a:lumOff val="40000"/>
            </a:schemeClr>
          </a:solidFill>
        </p:spPr>
        <p:txBody>
          <a:bodyPr wrap="square">
            <a:spAutoFit/>
          </a:bodyPr>
          <a:lstStyle/>
          <a:p>
            <a:r>
              <a:rPr lang="en-US" sz="2000" dirty="0" smtClean="0">
                <a:latin typeface="+mn-lt"/>
              </a:rPr>
              <a:t>The Son is created by God to create the World (Arius)</a:t>
            </a:r>
            <a:endParaRPr lang="en-US" sz="2000" dirty="0">
              <a:latin typeface="+mn-lt"/>
            </a:endParaRPr>
          </a:p>
        </p:txBody>
      </p:sp>
    </p:spTree>
    <p:extLst>
      <p:ext uri="{BB962C8B-B14F-4D97-AF65-F5344CB8AC3E}">
        <p14:creationId xmlns:p14="http://schemas.microsoft.com/office/powerpoint/2010/main" val="2645297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10/11/2013</a:t>
            </a:r>
            <a:endParaRPr lang="de-DE"/>
          </a:p>
        </p:txBody>
      </p:sp>
      <p:sp>
        <p:nvSpPr>
          <p:cNvPr id="3" name="Footer Placeholder 2"/>
          <p:cNvSpPr>
            <a:spLocks noGrp="1"/>
          </p:cNvSpPr>
          <p:nvPr>
            <p:ph type="ftr" sz="quarter" idx="11"/>
          </p:nvPr>
        </p:nvSpPr>
        <p:spPr/>
        <p:txBody>
          <a:bodyPr/>
          <a:lstStyle/>
          <a:p>
            <a:r>
              <a:rPr lang="en-US" smtClean="0"/>
              <a:t>St. Mary Coptic Orthodox Church. East Brunswick, NJ. USA</a:t>
            </a:r>
            <a:endParaRPr lang="de-DE"/>
          </a:p>
        </p:txBody>
      </p:sp>
      <p:sp>
        <p:nvSpPr>
          <p:cNvPr id="4" name="Slide Number Placeholder 3"/>
          <p:cNvSpPr>
            <a:spLocks noGrp="1"/>
          </p:cNvSpPr>
          <p:nvPr>
            <p:ph type="sldNum" sz="quarter" idx="12"/>
          </p:nvPr>
        </p:nvSpPr>
        <p:spPr/>
        <p:txBody>
          <a:bodyPr/>
          <a:lstStyle/>
          <a:p>
            <a:fld id="{80ABA2C4-A645-45EB-A045-ECF573A68F6B}" type="slidenum">
              <a:rPr lang="de-DE" smtClean="0"/>
              <a:pPr/>
              <a:t>12</a:t>
            </a:fld>
            <a:endParaRPr lang="de-DE"/>
          </a:p>
        </p:txBody>
      </p:sp>
      <p:sp>
        <p:nvSpPr>
          <p:cNvPr id="5" name="Title 4"/>
          <p:cNvSpPr>
            <a:spLocks noGrp="1"/>
          </p:cNvSpPr>
          <p:nvPr>
            <p:ph type="title"/>
          </p:nvPr>
        </p:nvSpPr>
        <p:spPr/>
        <p:txBody>
          <a:bodyPr/>
          <a:lstStyle/>
          <a:p>
            <a:r>
              <a:rPr lang="en-US" dirty="0" smtClean="0"/>
              <a:t>The Faith of the Church</a:t>
            </a:r>
            <a:endParaRPr lang="en-US" dirty="0"/>
          </a:p>
        </p:txBody>
      </p:sp>
      <p:sp>
        <p:nvSpPr>
          <p:cNvPr id="6" name="TextBox 5"/>
          <p:cNvSpPr txBox="1"/>
          <p:nvPr/>
        </p:nvSpPr>
        <p:spPr>
          <a:xfrm>
            <a:off x="381000" y="1995246"/>
            <a:ext cx="7924800" cy="523220"/>
          </a:xfrm>
          <a:prstGeom prst="rect">
            <a:avLst/>
          </a:prstGeom>
          <a:noFill/>
        </p:spPr>
        <p:txBody>
          <a:bodyPr wrap="square" rtlCol="0">
            <a:spAutoFit/>
          </a:bodyPr>
          <a:lstStyle/>
          <a:p>
            <a:r>
              <a:rPr lang="en-US" sz="2800" dirty="0" smtClean="0">
                <a:latin typeface="+mj-lt"/>
              </a:rPr>
              <a:t>There is only One God with One essence (</a:t>
            </a:r>
            <a:r>
              <a:rPr lang="en-US" sz="2800" b="1" dirty="0" err="1" smtClean="0">
                <a:latin typeface="+mj-lt"/>
              </a:rPr>
              <a:t>Ousia</a:t>
            </a:r>
            <a:r>
              <a:rPr lang="en-US" sz="2800" dirty="0" smtClean="0">
                <a:latin typeface="+mj-lt"/>
              </a:rPr>
              <a:t>)</a:t>
            </a:r>
            <a:endParaRPr lang="en-US" sz="2800" dirty="0">
              <a:latin typeface="+mj-lt"/>
            </a:endParaRPr>
          </a:p>
        </p:txBody>
      </p:sp>
      <p:sp>
        <p:nvSpPr>
          <p:cNvPr id="7" name="TextBox 6"/>
          <p:cNvSpPr txBox="1"/>
          <p:nvPr/>
        </p:nvSpPr>
        <p:spPr>
          <a:xfrm>
            <a:off x="297084" y="3124200"/>
            <a:ext cx="4038600" cy="2246769"/>
          </a:xfrm>
          <a:prstGeom prst="rect">
            <a:avLst/>
          </a:prstGeom>
          <a:solidFill>
            <a:srgbClr val="92D050"/>
          </a:solidFill>
        </p:spPr>
        <p:txBody>
          <a:bodyPr wrap="square" rtlCol="0">
            <a:spAutoFit/>
          </a:bodyPr>
          <a:lstStyle/>
          <a:p>
            <a:r>
              <a:rPr lang="en-US" sz="2800" dirty="0" smtClean="0">
                <a:latin typeface="+mj-lt"/>
              </a:rPr>
              <a:t>Three different but EQUAL Hypostasis: </a:t>
            </a:r>
          </a:p>
          <a:p>
            <a:r>
              <a:rPr lang="en-US" sz="2800" dirty="0">
                <a:latin typeface="+mj-lt"/>
              </a:rPr>
              <a:t>	</a:t>
            </a:r>
            <a:r>
              <a:rPr lang="en-US" sz="2800" dirty="0" smtClean="0">
                <a:latin typeface="+mj-lt"/>
              </a:rPr>
              <a:t>Father, </a:t>
            </a:r>
          </a:p>
          <a:p>
            <a:r>
              <a:rPr lang="en-US" sz="2800" dirty="0">
                <a:latin typeface="+mj-lt"/>
              </a:rPr>
              <a:t>	</a:t>
            </a:r>
            <a:r>
              <a:rPr lang="en-US" sz="2800" dirty="0" smtClean="0">
                <a:latin typeface="+mj-lt"/>
              </a:rPr>
              <a:t>Son, </a:t>
            </a:r>
          </a:p>
          <a:p>
            <a:r>
              <a:rPr lang="en-US" sz="2800" dirty="0">
                <a:latin typeface="+mj-lt"/>
              </a:rPr>
              <a:t>	</a:t>
            </a:r>
            <a:r>
              <a:rPr lang="en-US" sz="2800" dirty="0" smtClean="0">
                <a:latin typeface="+mj-lt"/>
              </a:rPr>
              <a:t>Holy Spirit</a:t>
            </a:r>
            <a:endParaRPr lang="en-US" sz="2800" dirty="0">
              <a:latin typeface="+mj-lt"/>
            </a:endParaRPr>
          </a:p>
        </p:txBody>
      </p:sp>
      <p:sp>
        <p:nvSpPr>
          <p:cNvPr id="8" name="Rectangle 7"/>
          <p:cNvSpPr/>
          <p:nvPr/>
        </p:nvSpPr>
        <p:spPr>
          <a:xfrm>
            <a:off x="4448175" y="3333207"/>
            <a:ext cx="4572000" cy="2862322"/>
          </a:xfrm>
          <a:prstGeom prst="rect">
            <a:avLst/>
          </a:prstGeom>
          <a:solidFill>
            <a:schemeClr val="accent5">
              <a:lumMod val="50000"/>
            </a:schemeClr>
          </a:solidFill>
        </p:spPr>
        <p:txBody>
          <a:bodyPr>
            <a:spAutoFit/>
          </a:bodyPr>
          <a:lstStyle/>
          <a:p>
            <a:r>
              <a:rPr lang="el-GR" dirty="0">
                <a:solidFill>
                  <a:srgbClr val="FFFFFF"/>
                </a:solidFill>
                <a:latin typeface="TITUS Cyberbit Basic" panose="02020603050405020304" pitchFamily="18" charset="0"/>
              </a:rPr>
              <a:t>ὑπόστασις</a:t>
            </a:r>
            <a:endParaRPr lang="en-US" dirty="0">
              <a:solidFill>
                <a:srgbClr val="FFFFFF"/>
              </a:solidFill>
              <a:latin typeface="Georgia" panose="02040502050405020303" pitchFamily="18" charset="0"/>
            </a:endParaRPr>
          </a:p>
          <a:p>
            <a:r>
              <a:rPr lang="en-US" b="1" dirty="0" err="1">
                <a:solidFill>
                  <a:srgbClr val="FFFFFF"/>
                </a:solidFill>
                <a:latin typeface="TITUS Cyberbit Basic" panose="02020603050405020304" pitchFamily="18" charset="0"/>
              </a:rPr>
              <a:t>hupostasis</a:t>
            </a:r>
            <a:endParaRPr lang="en-US" b="1" dirty="0">
              <a:solidFill>
                <a:srgbClr val="FFFFFF"/>
              </a:solidFill>
              <a:latin typeface="Georgia" panose="02040502050405020303" pitchFamily="18" charset="0"/>
            </a:endParaRPr>
          </a:p>
          <a:p>
            <a:r>
              <a:rPr lang="en-US" i="1" dirty="0">
                <a:solidFill>
                  <a:srgbClr val="FFFFFF"/>
                </a:solidFill>
                <a:latin typeface="Georgia" panose="02040502050405020303" pitchFamily="18" charset="0"/>
              </a:rPr>
              <a:t>hoop-</a:t>
            </a:r>
            <a:r>
              <a:rPr lang="en-US" i="1" dirty="0" err="1">
                <a:solidFill>
                  <a:srgbClr val="FFFFFF"/>
                </a:solidFill>
                <a:latin typeface="Georgia" panose="02040502050405020303" pitchFamily="18" charset="0"/>
              </a:rPr>
              <a:t>os'</a:t>
            </a:r>
            <a:r>
              <a:rPr lang="en-US" i="1" dirty="0">
                <a:solidFill>
                  <a:srgbClr val="FFFFFF"/>
                </a:solidFill>
                <a:latin typeface="Georgia" panose="02040502050405020303" pitchFamily="18" charset="0"/>
              </a:rPr>
              <a:t>-</a:t>
            </a:r>
            <a:r>
              <a:rPr lang="en-US" i="1" dirty="0" err="1">
                <a:solidFill>
                  <a:srgbClr val="FFFFFF"/>
                </a:solidFill>
                <a:latin typeface="Georgia" panose="02040502050405020303" pitchFamily="18" charset="0"/>
              </a:rPr>
              <a:t>tas</a:t>
            </a:r>
            <a:r>
              <a:rPr lang="en-US" i="1" dirty="0">
                <a:solidFill>
                  <a:srgbClr val="FFFFFF"/>
                </a:solidFill>
                <a:latin typeface="Georgia" panose="02040502050405020303" pitchFamily="18" charset="0"/>
              </a:rPr>
              <a:t>-is</a:t>
            </a:r>
            <a:endParaRPr lang="en-US" dirty="0">
              <a:solidFill>
                <a:srgbClr val="FFFFFF"/>
              </a:solidFill>
              <a:latin typeface="Georgia" panose="02040502050405020303" pitchFamily="18" charset="0"/>
            </a:endParaRPr>
          </a:p>
          <a:p>
            <a:r>
              <a:rPr lang="en-US" dirty="0">
                <a:solidFill>
                  <a:srgbClr val="FFFFFF"/>
                </a:solidFill>
                <a:latin typeface="Georgia" panose="02040502050405020303" pitchFamily="18" charset="0"/>
              </a:rPr>
              <a:t>From a compound of </a:t>
            </a:r>
            <a:r>
              <a:rPr lang="en-US" u="sng" dirty="0">
                <a:solidFill>
                  <a:srgbClr val="FFFFFF"/>
                </a:solidFill>
                <a:latin typeface="Georgia" panose="02040502050405020303" pitchFamily="18" charset="0"/>
              </a:rPr>
              <a:t>G5259 and G2476; </a:t>
            </a:r>
            <a:r>
              <a:rPr lang="en-US" dirty="0">
                <a:solidFill>
                  <a:srgbClr val="FFFFFF"/>
                </a:solidFill>
                <a:latin typeface="Georgia" panose="02040502050405020303" pitchFamily="18" charset="0"/>
              </a:rPr>
              <a:t>a </a:t>
            </a:r>
            <a:r>
              <a:rPr lang="en-US" i="1" dirty="0">
                <a:solidFill>
                  <a:srgbClr val="FFFFFF"/>
                </a:solidFill>
                <a:latin typeface="Georgia" panose="02040502050405020303" pitchFamily="18" charset="0"/>
              </a:rPr>
              <a:t>setting</a:t>
            </a:r>
            <a:r>
              <a:rPr lang="en-US" dirty="0">
                <a:solidFill>
                  <a:srgbClr val="FFFFFF"/>
                </a:solidFill>
                <a:latin typeface="Georgia" panose="02040502050405020303" pitchFamily="18" charset="0"/>
              </a:rPr>
              <a:t> </a:t>
            </a:r>
            <a:r>
              <a:rPr lang="en-US" i="1" dirty="0">
                <a:solidFill>
                  <a:srgbClr val="FFFFFF"/>
                </a:solidFill>
                <a:latin typeface="Georgia" panose="02040502050405020303" pitchFamily="18" charset="0"/>
              </a:rPr>
              <a:t>under</a:t>
            </a:r>
            <a:r>
              <a:rPr lang="en-US" dirty="0">
                <a:solidFill>
                  <a:srgbClr val="FFFFFF"/>
                </a:solidFill>
                <a:latin typeface="Georgia" panose="02040502050405020303" pitchFamily="18" charset="0"/>
              </a:rPr>
              <a:t> (</a:t>
            </a:r>
            <a:r>
              <a:rPr lang="en-US" i="1" dirty="0">
                <a:solidFill>
                  <a:srgbClr val="FFFFFF"/>
                </a:solidFill>
                <a:latin typeface="Georgia" panose="02040502050405020303" pitchFamily="18" charset="0"/>
              </a:rPr>
              <a:t>support</a:t>
            </a:r>
            <a:r>
              <a:rPr lang="en-US" dirty="0">
                <a:solidFill>
                  <a:srgbClr val="FFFFFF"/>
                </a:solidFill>
                <a:latin typeface="Georgia" panose="02040502050405020303" pitchFamily="18" charset="0"/>
              </a:rPr>
              <a:t>), that is, (figuratively) concretely </a:t>
            </a:r>
            <a:r>
              <a:rPr lang="en-US" i="1" dirty="0">
                <a:solidFill>
                  <a:srgbClr val="FFFFFF"/>
                </a:solidFill>
                <a:latin typeface="Georgia" panose="02040502050405020303" pitchFamily="18" charset="0"/>
              </a:rPr>
              <a:t>essence</a:t>
            </a:r>
            <a:r>
              <a:rPr lang="en-US" dirty="0">
                <a:solidFill>
                  <a:srgbClr val="FFFFFF"/>
                </a:solidFill>
                <a:latin typeface="Georgia" panose="02040502050405020303" pitchFamily="18" charset="0"/>
              </a:rPr>
              <a:t>, or abstractly </a:t>
            </a:r>
            <a:r>
              <a:rPr lang="en-US" i="1" dirty="0">
                <a:solidFill>
                  <a:srgbClr val="FFFFFF"/>
                </a:solidFill>
                <a:latin typeface="Georgia" panose="02040502050405020303" pitchFamily="18" charset="0"/>
              </a:rPr>
              <a:t>assurance</a:t>
            </a:r>
            <a:r>
              <a:rPr lang="en-US" dirty="0">
                <a:solidFill>
                  <a:srgbClr val="FFFFFF"/>
                </a:solidFill>
                <a:latin typeface="Georgia" panose="02040502050405020303" pitchFamily="18" charset="0"/>
              </a:rPr>
              <a:t> (objectively or subjectively): - confidence, confident, person, substance</a:t>
            </a:r>
            <a:r>
              <a:rPr lang="en-US" dirty="0" smtClean="0">
                <a:solidFill>
                  <a:srgbClr val="FFFFFF"/>
                </a:solidFill>
                <a:latin typeface="Georgia" panose="02040502050405020303" pitchFamily="18" charset="0"/>
              </a:rPr>
              <a:t>.</a:t>
            </a:r>
          </a:p>
          <a:p>
            <a:r>
              <a:rPr lang="en-US" dirty="0" smtClean="0">
                <a:solidFill>
                  <a:srgbClr val="FFFFFF"/>
                </a:solidFill>
                <a:latin typeface="Georgia" panose="02040502050405020303" pitchFamily="18" charset="0"/>
              </a:rPr>
              <a:t>- </a:t>
            </a:r>
            <a:r>
              <a:rPr lang="en-US" b="1" dirty="0" smtClean="0">
                <a:solidFill>
                  <a:srgbClr val="FFFFFF"/>
                </a:solidFill>
                <a:latin typeface="Georgia" panose="02040502050405020303" pitchFamily="18" charset="0"/>
              </a:rPr>
              <a:t>Individual reality or person   </a:t>
            </a:r>
            <a:endParaRPr lang="en-US" b="1" dirty="0">
              <a:solidFill>
                <a:srgbClr val="FFFFFF"/>
              </a:solidFill>
              <a:latin typeface="Georgia" panose="02040502050405020303" pitchFamily="18" charset="0"/>
            </a:endParaRPr>
          </a:p>
        </p:txBody>
      </p:sp>
    </p:spTree>
    <p:extLst>
      <p:ext uri="{BB962C8B-B14F-4D97-AF65-F5344CB8AC3E}">
        <p14:creationId xmlns:p14="http://schemas.microsoft.com/office/powerpoint/2010/main" val="3316285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10/11/2013</a:t>
            </a:r>
            <a:endParaRPr lang="de-DE"/>
          </a:p>
        </p:txBody>
      </p:sp>
      <p:sp>
        <p:nvSpPr>
          <p:cNvPr id="3" name="Footer Placeholder 2"/>
          <p:cNvSpPr>
            <a:spLocks noGrp="1"/>
          </p:cNvSpPr>
          <p:nvPr>
            <p:ph type="ftr" sz="quarter" idx="11"/>
          </p:nvPr>
        </p:nvSpPr>
        <p:spPr/>
        <p:txBody>
          <a:bodyPr/>
          <a:lstStyle/>
          <a:p>
            <a:r>
              <a:rPr lang="en-US" smtClean="0"/>
              <a:t>St. Mary Coptic Orthodox Church. East Brunswick, NJ. USA</a:t>
            </a:r>
            <a:endParaRPr lang="de-DE"/>
          </a:p>
        </p:txBody>
      </p:sp>
      <p:sp>
        <p:nvSpPr>
          <p:cNvPr id="4" name="Slide Number Placeholder 3"/>
          <p:cNvSpPr>
            <a:spLocks noGrp="1"/>
          </p:cNvSpPr>
          <p:nvPr>
            <p:ph type="sldNum" sz="quarter" idx="12"/>
          </p:nvPr>
        </p:nvSpPr>
        <p:spPr/>
        <p:txBody>
          <a:bodyPr/>
          <a:lstStyle/>
          <a:p>
            <a:fld id="{80ABA2C4-A645-45EB-A045-ECF573A68F6B}" type="slidenum">
              <a:rPr lang="de-DE" smtClean="0"/>
              <a:pPr/>
              <a:t>13</a:t>
            </a:fld>
            <a:endParaRPr lang="de-DE"/>
          </a:p>
        </p:txBody>
      </p:sp>
      <p:sp>
        <p:nvSpPr>
          <p:cNvPr id="5" name="Title 4"/>
          <p:cNvSpPr>
            <a:spLocks noGrp="1"/>
          </p:cNvSpPr>
          <p:nvPr>
            <p:ph type="title"/>
          </p:nvPr>
        </p:nvSpPr>
        <p:spPr/>
        <p:txBody>
          <a:bodyPr/>
          <a:lstStyle/>
          <a:p>
            <a:r>
              <a:rPr lang="en-US" dirty="0" smtClean="0"/>
              <a:t>The Trinity</a:t>
            </a:r>
            <a:endParaRPr lang="en-US" dirty="0"/>
          </a:p>
        </p:txBody>
      </p:sp>
      <p:sp>
        <p:nvSpPr>
          <p:cNvPr id="6" name="Isosceles Triangle 6"/>
          <p:cNvSpPr>
            <a:spLocks noChangeArrowheads="1"/>
          </p:cNvSpPr>
          <p:nvPr/>
        </p:nvSpPr>
        <p:spPr bwMode="auto">
          <a:xfrm>
            <a:off x="2647950" y="2165350"/>
            <a:ext cx="4013200" cy="3013075"/>
          </a:xfrm>
          <a:prstGeom prst="triangle">
            <a:avLst>
              <a:gd name="adj" fmla="val 50000"/>
            </a:avLst>
          </a:prstGeom>
          <a:solidFill>
            <a:schemeClr val="accent1"/>
          </a:solidFill>
          <a:ln w="9525" algn="ctr">
            <a:solidFill>
              <a:schemeClr val="tx1"/>
            </a:solidFill>
            <a:miter lim="800000"/>
            <a:headEnd/>
            <a:tailEnd/>
          </a:ln>
        </p:spPr>
        <p:txBody>
          <a:bodyPr wrap="none"/>
          <a:lstStyle>
            <a:lvl1pPr>
              <a:defRPr sz="2400">
                <a:solidFill>
                  <a:schemeClr val="tx1"/>
                </a:solidFill>
                <a:latin typeface="Tahoma" panose="020B0604030504040204" pitchFamily="34" charset="0"/>
                <a:ea typeface="ＭＳ Ｐゴシック" panose="020B0600070205080204" pitchFamily="34" charset="-128"/>
              </a:defRPr>
            </a:lvl1pPr>
            <a:lvl2pPr marL="742950" indent="-285750">
              <a:defRPr sz="2400">
                <a:solidFill>
                  <a:schemeClr val="tx1"/>
                </a:solidFill>
                <a:latin typeface="Tahoma" panose="020B0604030504040204" pitchFamily="34" charset="0"/>
                <a:ea typeface="ＭＳ Ｐゴシック" panose="020B0600070205080204" pitchFamily="34" charset="-128"/>
              </a:defRPr>
            </a:lvl2pPr>
            <a:lvl3pPr marL="1143000" indent="-228600">
              <a:defRPr sz="2400">
                <a:solidFill>
                  <a:schemeClr val="tx1"/>
                </a:solidFill>
                <a:latin typeface="Tahoma" panose="020B0604030504040204" pitchFamily="34" charset="0"/>
                <a:ea typeface="ＭＳ Ｐゴシック" panose="020B0600070205080204" pitchFamily="34" charset="-128"/>
              </a:defRPr>
            </a:lvl3pPr>
            <a:lvl4pPr marL="1600200" indent="-228600">
              <a:defRPr sz="2400">
                <a:solidFill>
                  <a:schemeClr val="tx1"/>
                </a:solidFill>
                <a:latin typeface="Tahoma" panose="020B0604030504040204" pitchFamily="34" charset="0"/>
                <a:ea typeface="ＭＳ Ｐゴシック" panose="020B0600070205080204" pitchFamily="34" charset="-128"/>
              </a:defRPr>
            </a:lvl4pPr>
            <a:lvl5pPr marL="2057400" indent="-228600">
              <a:defRPr sz="2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9pPr>
          </a:lstStyle>
          <a:p>
            <a:pPr eaLnBrk="1" hangingPunct="1"/>
            <a:endParaRPr lang="en-US"/>
          </a:p>
        </p:txBody>
      </p:sp>
      <p:sp>
        <p:nvSpPr>
          <p:cNvPr id="7" name="Oval 7"/>
          <p:cNvSpPr>
            <a:spLocks noChangeArrowheads="1"/>
          </p:cNvSpPr>
          <p:nvPr/>
        </p:nvSpPr>
        <p:spPr bwMode="auto">
          <a:xfrm>
            <a:off x="3660775" y="3443288"/>
            <a:ext cx="1931988" cy="1660525"/>
          </a:xfrm>
          <a:prstGeom prst="ellipse">
            <a:avLst/>
          </a:prstGeom>
          <a:solidFill>
            <a:schemeClr val="accent1"/>
          </a:solidFill>
          <a:ln w="9525" algn="ctr">
            <a:solidFill>
              <a:schemeClr val="tx1"/>
            </a:solidFill>
            <a:miter lim="800000"/>
            <a:headEnd/>
            <a:tailEnd/>
          </a:ln>
        </p:spPr>
        <p:txBody>
          <a:bodyPr wrap="none"/>
          <a:lstStyle>
            <a:lvl1pPr>
              <a:defRPr sz="2400">
                <a:solidFill>
                  <a:schemeClr val="tx1"/>
                </a:solidFill>
                <a:latin typeface="Tahoma" panose="020B0604030504040204" pitchFamily="34" charset="0"/>
                <a:ea typeface="ＭＳ Ｐゴシック" panose="020B0600070205080204" pitchFamily="34" charset="-128"/>
              </a:defRPr>
            </a:lvl1pPr>
            <a:lvl2pPr marL="742950" indent="-285750">
              <a:defRPr sz="2400">
                <a:solidFill>
                  <a:schemeClr val="tx1"/>
                </a:solidFill>
                <a:latin typeface="Tahoma" panose="020B0604030504040204" pitchFamily="34" charset="0"/>
                <a:ea typeface="ＭＳ Ｐゴシック" panose="020B0600070205080204" pitchFamily="34" charset="-128"/>
              </a:defRPr>
            </a:lvl2pPr>
            <a:lvl3pPr marL="1143000" indent="-228600">
              <a:defRPr sz="2400">
                <a:solidFill>
                  <a:schemeClr val="tx1"/>
                </a:solidFill>
                <a:latin typeface="Tahoma" panose="020B0604030504040204" pitchFamily="34" charset="0"/>
                <a:ea typeface="ＭＳ Ｐゴシック" panose="020B0600070205080204" pitchFamily="34" charset="-128"/>
              </a:defRPr>
            </a:lvl3pPr>
            <a:lvl4pPr marL="1600200" indent="-228600">
              <a:defRPr sz="2400">
                <a:solidFill>
                  <a:schemeClr val="tx1"/>
                </a:solidFill>
                <a:latin typeface="Tahoma" panose="020B0604030504040204" pitchFamily="34" charset="0"/>
                <a:ea typeface="ＭＳ Ｐゴシック" panose="020B0600070205080204" pitchFamily="34" charset="-128"/>
              </a:defRPr>
            </a:lvl4pPr>
            <a:lvl5pPr marL="2057400" indent="-228600">
              <a:defRPr sz="2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9pPr>
          </a:lstStyle>
          <a:p>
            <a:pPr algn="ctr" eaLnBrk="1" hangingPunct="1"/>
            <a:endParaRPr lang="en-US"/>
          </a:p>
          <a:p>
            <a:pPr algn="ctr" eaLnBrk="1" hangingPunct="1"/>
            <a:r>
              <a:rPr lang="en-US"/>
              <a:t>GOD</a:t>
            </a:r>
          </a:p>
        </p:txBody>
      </p:sp>
      <p:sp>
        <p:nvSpPr>
          <p:cNvPr id="8" name="TextBox 8"/>
          <p:cNvSpPr txBox="1">
            <a:spLocks noChangeArrowheads="1"/>
          </p:cNvSpPr>
          <p:nvPr/>
        </p:nvSpPr>
        <p:spPr bwMode="auto">
          <a:xfrm flipH="1">
            <a:off x="3660775" y="1760538"/>
            <a:ext cx="19319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ahoma" panose="020B0604030504040204" pitchFamily="34" charset="0"/>
                <a:ea typeface="ＭＳ Ｐゴシック" panose="020B0600070205080204" pitchFamily="34" charset="-128"/>
              </a:defRPr>
            </a:lvl1pPr>
            <a:lvl2pPr marL="742950" indent="-285750">
              <a:defRPr sz="2400">
                <a:solidFill>
                  <a:schemeClr val="tx1"/>
                </a:solidFill>
                <a:latin typeface="Tahoma" panose="020B0604030504040204" pitchFamily="34" charset="0"/>
                <a:ea typeface="ＭＳ Ｐゴシック" panose="020B0600070205080204" pitchFamily="34" charset="-128"/>
              </a:defRPr>
            </a:lvl2pPr>
            <a:lvl3pPr marL="1143000" indent="-228600">
              <a:defRPr sz="2400">
                <a:solidFill>
                  <a:schemeClr val="tx1"/>
                </a:solidFill>
                <a:latin typeface="Tahoma" panose="020B0604030504040204" pitchFamily="34" charset="0"/>
                <a:ea typeface="ＭＳ Ｐゴシック" panose="020B0600070205080204" pitchFamily="34" charset="-128"/>
              </a:defRPr>
            </a:lvl3pPr>
            <a:lvl4pPr marL="1600200" indent="-228600">
              <a:defRPr sz="2400">
                <a:solidFill>
                  <a:schemeClr val="tx1"/>
                </a:solidFill>
                <a:latin typeface="Tahoma" panose="020B0604030504040204" pitchFamily="34" charset="0"/>
                <a:ea typeface="ＭＳ Ｐゴシック" panose="020B0600070205080204" pitchFamily="34" charset="-128"/>
              </a:defRPr>
            </a:lvl4pPr>
            <a:lvl5pPr marL="2057400" indent="-228600">
              <a:defRPr sz="2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9pPr>
          </a:lstStyle>
          <a:p>
            <a:pPr eaLnBrk="1" hangingPunct="1"/>
            <a:r>
              <a:rPr lang="en-US" b="1" dirty="0"/>
              <a:t>The Father</a:t>
            </a:r>
          </a:p>
        </p:txBody>
      </p:sp>
      <p:sp>
        <p:nvSpPr>
          <p:cNvPr id="9" name="TextBox 9"/>
          <p:cNvSpPr txBox="1">
            <a:spLocks noChangeArrowheads="1"/>
          </p:cNvSpPr>
          <p:nvPr/>
        </p:nvSpPr>
        <p:spPr bwMode="auto">
          <a:xfrm flipH="1">
            <a:off x="6183313" y="5178425"/>
            <a:ext cx="1720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anose="020B0604030504040204" pitchFamily="34" charset="0"/>
                <a:ea typeface="ＭＳ Ｐゴシック" panose="020B0600070205080204" pitchFamily="34" charset="-128"/>
              </a:defRPr>
            </a:lvl1pPr>
            <a:lvl2pPr marL="742950" indent="-285750">
              <a:defRPr sz="2400">
                <a:solidFill>
                  <a:schemeClr val="tx1"/>
                </a:solidFill>
                <a:latin typeface="Tahoma" panose="020B0604030504040204" pitchFamily="34" charset="0"/>
                <a:ea typeface="ＭＳ Ｐゴシック" panose="020B0600070205080204" pitchFamily="34" charset="-128"/>
              </a:defRPr>
            </a:lvl2pPr>
            <a:lvl3pPr marL="1143000" indent="-228600">
              <a:defRPr sz="2400">
                <a:solidFill>
                  <a:schemeClr val="tx1"/>
                </a:solidFill>
                <a:latin typeface="Tahoma" panose="020B0604030504040204" pitchFamily="34" charset="0"/>
                <a:ea typeface="ＭＳ Ｐゴシック" panose="020B0600070205080204" pitchFamily="34" charset="-128"/>
              </a:defRPr>
            </a:lvl3pPr>
            <a:lvl4pPr marL="1600200" indent="-228600">
              <a:defRPr sz="2400">
                <a:solidFill>
                  <a:schemeClr val="tx1"/>
                </a:solidFill>
                <a:latin typeface="Tahoma" panose="020B0604030504040204" pitchFamily="34" charset="0"/>
                <a:ea typeface="ＭＳ Ｐゴシック" panose="020B0600070205080204" pitchFamily="34" charset="-128"/>
              </a:defRPr>
            </a:lvl4pPr>
            <a:lvl5pPr marL="2057400" indent="-228600">
              <a:defRPr sz="2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9pPr>
          </a:lstStyle>
          <a:p>
            <a:pPr eaLnBrk="1" hangingPunct="1"/>
            <a:r>
              <a:rPr lang="en-US" b="1" dirty="0"/>
              <a:t>The Son</a:t>
            </a:r>
          </a:p>
        </p:txBody>
      </p:sp>
      <p:sp>
        <p:nvSpPr>
          <p:cNvPr id="10" name="TextBox 10"/>
          <p:cNvSpPr txBox="1">
            <a:spLocks noChangeArrowheads="1"/>
          </p:cNvSpPr>
          <p:nvPr/>
        </p:nvSpPr>
        <p:spPr bwMode="auto">
          <a:xfrm flipH="1">
            <a:off x="914400" y="5103813"/>
            <a:ext cx="2862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ahoma" panose="020B0604030504040204" pitchFamily="34" charset="0"/>
                <a:ea typeface="ＭＳ Ｐゴシック" panose="020B0600070205080204" pitchFamily="34" charset="-128"/>
              </a:defRPr>
            </a:lvl1pPr>
            <a:lvl2pPr marL="742950" indent="-285750">
              <a:defRPr sz="2400">
                <a:solidFill>
                  <a:schemeClr val="tx1"/>
                </a:solidFill>
                <a:latin typeface="Tahoma" panose="020B0604030504040204" pitchFamily="34" charset="0"/>
                <a:ea typeface="ＭＳ Ｐゴシック" panose="020B0600070205080204" pitchFamily="34" charset="-128"/>
              </a:defRPr>
            </a:lvl2pPr>
            <a:lvl3pPr marL="1143000" indent="-228600">
              <a:defRPr sz="2400">
                <a:solidFill>
                  <a:schemeClr val="tx1"/>
                </a:solidFill>
                <a:latin typeface="Tahoma" panose="020B0604030504040204" pitchFamily="34" charset="0"/>
                <a:ea typeface="ＭＳ Ｐゴシック" panose="020B0600070205080204" pitchFamily="34" charset="-128"/>
              </a:defRPr>
            </a:lvl3pPr>
            <a:lvl4pPr marL="1600200" indent="-228600">
              <a:defRPr sz="2400">
                <a:solidFill>
                  <a:schemeClr val="tx1"/>
                </a:solidFill>
                <a:latin typeface="Tahoma" panose="020B0604030504040204" pitchFamily="34" charset="0"/>
                <a:ea typeface="ＭＳ Ｐゴシック" panose="020B0600070205080204" pitchFamily="34" charset="-128"/>
              </a:defRPr>
            </a:lvl4pPr>
            <a:lvl5pPr marL="2057400" indent="-228600">
              <a:defRPr sz="2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9pPr>
          </a:lstStyle>
          <a:p>
            <a:pPr eaLnBrk="1" hangingPunct="1"/>
            <a:r>
              <a:rPr lang="en-US" b="1" dirty="0"/>
              <a:t>The Holy Spirit</a:t>
            </a:r>
          </a:p>
        </p:txBody>
      </p:sp>
      <p:sp>
        <p:nvSpPr>
          <p:cNvPr id="11" name="TextBox 11"/>
          <p:cNvSpPr txBox="1">
            <a:spLocks noChangeArrowheads="1"/>
          </p:cNvSpPr>
          <p:nvPr/>
        </p:nvSpPr>
        <p:spPr bwMode="auto">
          <a:xfrm flipH="1">
            <a:off x="4213225" y="5400675"/>
            <a:ext cx="10207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anose="020B0604030504040204" pitchFamily="34" charset="0"/>
                <a:ea typeface="ＭＳ Ｐゴシック" panose="020B0600070205080204" pitchFamily="34" charset="-128"/>
              </a:defRPr>
            </a:lvl1pPr>
            <a:lvl2pPr marL="742950" indent="-285750">
              <a:defRPr sz="2400">
                <a:solidFill>
                  <a:schemeClr val="tx1"/>
                </a:solidFill>
                <a:latin typeface="Tahoma" panose="020B0604030504040204" pitchFamily="34" charset="0"/>
                <a:ea typeface="ＭＳ Ｐゴシック" panose="020B0600070205080204" pitchFamily="34" charset="-128"/>
              </a:defRPr>
            </a:lvl2pPr>
            <a:lvl3pPr marL="1143000" indent="-228600">
              <a:defRPr sz="2400">
                <a:solidFill>
                  <a:schemeClr val="tx1"/>
                </a:solidFill>
                <a:latin typeface="Tahoma" panose="020B0604030504040204" pitchFamily="34" charset="0"/>
                <a:ea typeface="ＭＳ Ｐゴシック" panose="020B0600070205080204" pitchFamily="34" charset="-128"/>
              </a:defRPr>
            </a:lvl3pPr>
            <a:lvl4pPr marL="1600200" indent="-228600">
              <a:defRPr sz="2400">
                <a:solidFill>
                  <a:schemeClr val="tx1"/>
                </a:solidFill>
                <a:latin typeface="Tahoma" panose="020B0604030504040204" pitchFamily="34" charset="0"/>
                <a:ea typeface="ＭＳ Ｐゴシック" panose="020B0600070205080204" pitchFamily="34" charset="-128"/>
              </a:defRPr>
            </a:lvl4pPr>
            <a:lvl5pPr marL="2057400" indent="-228600">
              <a:defRPr sz="2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9pPr>
          </a:lstStyle>
          <a:p>
            <a:pPr eaLnBrk="1" hangingPunct="1"/>
            <a:r>
              <a:rPr lang="en-US"/>
              <a:t>Is Not</a:t>
            </a:r>
          </a:p>
        </p:txBody>
      </p:sp>
      <p:sp>
        <p:nvSpPr>
          <p:cNvPr id="12" name="TextBox 12"/>
          <p:cNvSpPr txBox="1">
            <a:spLocks noChangeArrowheads="1"/>
          </p:cNvSpPr>
          <p:nvPr/>
        </p:nvSpPr>
        <p:spPr bwMode="auto">
          <a:xfrm rot="18232488" flipH="1">
            <a:off x="3044033" y="3050358"/>
            <a:ext cx="10207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anose="020B0604030504040204" pitchFamily="34" charset="0"/>
                <a:ea typeface="ＭＳ Ｐゴシック" panose="020B0600070205080204" pitchFamily="34" charset="-128"/>
              </a:defRPr>
            </a:lvl1pPr>
            <a:lvl2pPr marL="742950" indent="-285750">
              <a:defRPr sz="2400">
                <a:solidFill>
                  <a:schemeClr val="tx1"/>
                </a:solidFill>
                <a:latin typeface="Tahoma" panose="020B0604030504040204" pitchFamily="34" charset="0"/>
                <a:ea typeface="ＭＳ Ｐゴシック" panose="020B0600070205080204" pitchFamily="34" charset="-128"/>
              </a:defRPr>
            </a:lvl2pPr>
            <a:lvl3pPr marL="1143000" indent="-228600">
              <a:defRPr sz="2400">
                <a:solidFill>
                  <a:schemeClr val="tx1"/>
                </a:solidFill>
                <a:latin typeface="Tahoma" panose="020B0604030504040204" pitchFamily="34" charset="0"/>
                <a:ea typeface="ＭＳ Ｐゴシック" panose="020B0600070205080204" pitchFamily="34" charset="-128"/>
              </a:defRPr>
            </a:lvl3pPr>
            <a:lvl4pPr marL="1600200" indent="-228600">
              <a:defRPr sz="2400">
                <a:solidFill>
                  <a:schemeClr val="tx1"/>
                </a:solidFill>
                <a:latin typeface="Tahoma" panose="020B0604030504040204" pitchFamily="34" charset="0"/>
                <a:ea typeface="ＭＳ Ｐゴシック" panose="020B0600070205080204" pitchFamily="34" charset="-128"/>
              </a:defRPr>
            </a:lvl4pPr>
            <a:lvl5pPr marL="2057400" indent="-228600">
              <a:defRPr sz="2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9pPr>
          </a:lstStyle>
          <a:p>
            <a:pPr eaLnBrk="1" hangingPunct="1"/>
            <a:r>
              <a:rPr lang="en-US" dirty="0"/>
              <a:t>Is Not</a:t>
            </a:r>
          </a:p>
        </p:txBody>
      </p:sp>
      <p:sp>
        <p:nvSpPr>
          <p:cNvPr id="13" name="TextBox 13"/>
          <p:cNvSpPr txBox="1">
            <a:spLocks noChangeArrowheads="1"/>
          </p:cNvSpPr>
          <p:nvPr/>
        </p:nvSpPr>
        <p:spPr bwMode="auto">
          <a:xfrm rot="3294671" flipH="1">
            <a:off x="5234917" y="2910223"/>
            <a:ext cx="10207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anose="020B0604030504040204" pitchFamily="34" charset="0"/>
                <a:ea typeface="ＭＳ Ｐゴシック" panose="020B0600070205080204" pitchFamily="34" charset="-128"/>
              </a:defRPr>
            </a:lvl1pPr>
            <a:lvl2pPr marL="742950" indent="-285750">
              <a:defRPr sz="2400">
                <a:solidFill>
                  <a:schemeClr val="tx1"/>
                </a:solidFill>
                <a:latin typeface="Tahoma" panose="020B0604030504040204" pitchFamily="34" charset="0"/>
                <a:ea typeface="ＭＳ Ｐゴシック" panose="020B0600070205080204" pitchFamily="34" charset="-128"/>
              </a:defRPr>
            </a:lvl2pPr>
            <a:lvl3pPr marL="1143000" indent="-228600">
              <a:defRPr sz="2400">
                <a:solidFill>
                  <a:schemeClr val="tx1"/>
                </a:solidFill>
                <a:latin typeface="Tahoma" panose="020B0604030504040204" pitchFamily="34" charset="0"/>
                <a:ea typeface="ＭＳ Ｐゴシック" panose="020B0600070205080204" pitchFamily="34" charset="-128"/>
              </a:defRPr>
            </a:lvl3pPr>
            <a:lvl4pPr marL="1600200" indent="-228600">
              <a:defRPr sz="2400">
                <a:solidFill>
                  <a:schemeClr val="tx1"/>
                </a:solidFill>
                <a:latin typeface="Tahoma" panose="020B0604030504040204" pitchFamily="34" charset="0"/>
                <a:ea typeface="ＭＳ Ｐゴシック" panose="020B0600070205080204" pitchFamily="34" charset="-128"/>
              </a:defRPr>
            </a:lvl4pPr>
            <a:lvl5pPr marL="2057400" indent="-228600">
              <a:defRPr sz="2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9pPr>
          </a:lstStyle>
          <a:p>
            <a:pPr eaLnBrk="1" hangingPunct="1"/>
            <a:r>
              <a:rPr lang="en-US"/>
              <a:t>Is Not</a:t>
            </a:r>
          </a:p>
        </p:txBody>
      </p:sp>
    </p:spTree>
    <p:extLst>
      <p:ext uri="{BB962C8B-B14F-4D97-AF65-F5344CB8AC3E}">
        <p14:creationId xmlns:p14="http://schemas.microsoft.com/office/powerpoint/2010/main" val="419073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80ABA2C4-A645-45EB-A045-ECF573A68F6B}" type="slidenum">
              <a:rPr lang="de-DE" smtClean="0"/>
              <a:pPr/>
              <a:t>14</a:t>
            </a:fld>
            <a:endParaRPr lang="de-DE"/>
          </a:p>
        </p:txBody>
      </p:sp>
      <p:sp>
        <p:nvSpPr>
          <p:cNvPr id="3" name="Footer Placeholder 2"/>
          <p:cNvSpPr>
            <a:spLocks noGrp="1"/>
          </p:cNvSpPr>
          <p:nvPr>
            <p:ph type="ftr" sz="quarter" idx="16"/>
          </p:nvPr>
        </p:nvSpPr>
        <p:spPr/>
        <p:txBody>
          <a:bodyPr/>
          <a:lstStyle/>
          <a:p>
            <a:r>
              <a:rPr lang="en-US" smtClean="0"/>
              <a:t>St. Mary Coptic Orthodox Church. East Brunswick, NJ. USA</a:t>
            </a:r>
            <a:endParaRPr lang="de-DE"/>
          </a:p>
        </p:txBody>
      </p:sp>
      <p:sp>
        <p:nvSpPr>
          <p:cNvPr id="5" name="Title 4"/>
          <p:cNvSpPr>
            <a:spLocks noGrp="1"/>
          </p:cNvSpPr>
          <p:nvPr>
            <p:ph type="title"/>
          </p:nvPr>
        </p:nvSpPr>
        <p:spPr/>
        <p:txBody>
          <a:bodyPr/>
          <a:lstStyle/>
          <a:p>
            <a:r>
              <a:rPr lang="en-US" dirty="0" smtClean="0"/>
              <a:t>The Trinity</a:t>
            </a:r>
            <a:endParaRPr lang="en-US" dirty="0"/>
          </a:p>
        </p:txBody>
      </p:sp>
      <p:sp>
        <p:nvSpPr>
          <p:cNvPr id="7" name="Content Placeholder 6"/>
          <p:cNvSpPr txBox="1">
            <a:spLocks noGrp="1"/>
          </p:cNvSpPr>
          <p:nvPr>
            <p:ph idx="1"/>
          </p:nvPr>
        </p:nvSpPr>
        <p:spPr>
          <a:xfrm>
            <a:off x="457200" y="1524000"/>
            <a:ext cx="8229600" cy="4401205"/>
          </a:xfrm>
          <a:prstGeom prst="rect">
            <a:avLst/>
          </a:prstGeom>
          <a:noFill/>
        </p:spPr>
        <p:txBody>
          <a:bodyPr wrap="square" rtlCol="0">
            <a:spAutoFit/>
          </a:bodyPr>
          <a:lstStyle/>
          <a:p>
            <a:r>
              <a:rPr lang="en-US" b="1" dirty="0" smtClean="0"/>
              <a:t>Three Equal Hypostasis</a:t>
            </a:r>
          </a:p>
          <a:p>
            <a:r>
              <a:rPr lang="en-US" b="1" dirty="0" smtClean="0"/>
              <a:t>One </a:t>
            </a:r>
            <a:r>
              <a:rPr lang="en-US" b="1" dirty="0" err="1" smtClean="0"/>
              <a:t>Ousia</a:t>
            </a:r>
            <a:r>
              <a:rPr lang="en-US" b="1" dirty="0" smtClean="0"/>
              <a:t>: </a:t>
            </a:r>
            <a:r>
              <a:rPr lang="en-US" dirty="0" smtClean="0"/>
              <a:t>One essence, substantial existence, that which subsists.</a:t>
            </a:r>
          </a:p>
          <a:p>
            <a:r>
              <a:rPr lang="en-US" b="1" dirty="0" err="1" smtClean="0"/>
              <a:t>Homoousios</a:t>
            </a:r>
            <a:r>
              <a:rPr lang="en-US" b="1" dirty="0" smtClean="0"/>
              <a:t> (</a:t>
            </a:r>
            <a:r>
              <a:rPr lang="en-US" b="1" dirty="0" err="1" smtClean="0"/>
              <a:t>Consubstatial</a:t>
            </a:r>
            <a:r>
              <a:rPr lang="en-US" b="1" dirty="0" smtClean="0"/>
              <a:t>): </a:t>
            </a:r>
            <a:r>
              <a:rPr lang="en-US" dirty="0" smtClean="0"/>
              <a:t>one (same) substance for the Father and The Son (Since it was used 1</a:t>
            </a:r>
            <a:r>
              <a:rPr lang="en-US" baseline="30000" dirty="0" smtClean="0"/>
              <a:t>st</a:t>
            </a:r>
            <a:r>
              <a:rPr lang="en-US" dirty="0" smtClean="0"/>
              <a:t> council but also applicable to the Holy Spirit).</a:t>
            </a:r>
          </a:p>
          <a:p>
            <a:r>
              <a:rPr lang="en-US" b="1" dirty="0" smtClean="0"/>
              <a:t>The Son is begotten of the Father (John 1:14):</a:t>
            </a:r>
            <a:r>
              <a:rPr lang="en-US" dirty="0" smtClean="0"/>
              <a:t> Not in a physical sense. But like a thought from a mind</a:t>
            </a:r>
          </a:p>
          <a:p>
            <a:r>
              <a:rPr lang="en-US" b="1" dirty="0" smtClean="0"/>
              <a:t>The Holy Spirit proceeds from the Father (John 15:26):</a:t>
            </a:r>
            <a:endParaRPr lang="en-US" b="1" dirty="0"/>
          </a:p>
        </p:txBody>
      </p:sp>
    </p:spTree>
    <p:extLst>
      <p:ext uri="{BB962C8B-B14F-4D97-AF65-F5344CB8AC3E}">
        <p14:creationId xmlns:p14="http://schemas.microsoft.com/office/powerpoint/2010/main" val="2431130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lnSpc>
                <a:spcPct val="90000"/>
              </a:lnSpc>
            </a:pPr>
            <a:r>
              <a:rPr lang="en-US" sz="2800" dirty="0"/>
              <a:t>John 10:30  </a:t>
            </a:r>
            <a:r>
              <a:rPr lang="en-US" sz="2800" b="1" dirty="0"/>
              <a:t>I and </a:t>
            </a:r>
            <a:r>
              <a:rPr lang="en-US" sz="2800" b="1" i="1" dirty="0"/>
              <a:t>my</a:t>
            </a:r>
            <a:r>
              <a:rPr lang="en-US" sz="2800" b="1" dirty="0"/>
              <a:t> Father are one. </a:t>
            </a:r>
          </a:p>
          <a:p>
            <a:pPr lvl="1">
              <a:lnSpc>
                <a:spcPct val="90000"/>
              </a:lnSpc>
            </a:pPr>
            <a:r>
              <a:rPr lang="en-US" dirty="0"/>
              <a:t>The Jews understood the meaning and wanted to kill him (John 10:33, </a:t>
            </a:r>
            <a:r>
              <a:rPr lang="en-US" dirty="0" err="1"/>
              <a:t>Joh</a:t>
            </a:r>
            <a:r>
              <a:rPr lang="en-US" dirty="0"/>
              <a:t> 19:7)</a:t>
            </a:r>
          </a:p>
          <a:p>
            <a:pPr>
              <a:lnSpc>
                <a:spcPct val="90000"/>
              </a:lnSpc>
            </a:pPr>
            <a:r>
              <a:rPr lang="en-US" sz="2800" b="1" dirty="0" err="1"/>
              <a:t>Joh</a:t>
            </a:r>
            <a:r>
              <a:rPr lang="en-US" sz="2800" b="1" dirty="0"/>
              <a:t> 14:10</a:t>
            </a:r>
            <a:r>
              <a:rPr lang="en-US" sz="2800" dirty="0"/>
              <a:t>  Do you not believe that I am in the Father, and the Father in Me? The words that I speak to you I do not speak on My own </a:t>
            </a:r>
            <a:r>
              <a:rPr lang="en-US" sz="2800" i="1" dirty="0"/>
              <a:t>authority;</a:t>
            </a:r>
            <a:r>
              <a:rPr lang="en-US" sz="2800" dirty="0"/>
              <a:t> but the Father who dwells in Me does the works</a:t>
            </a:r>
            <a:r>
              <a:rPr lang="en-US" sz="2800" dirty="0" smtClean="0"/>
              <a:t>.</a:t>
            </a:r>
          </a:p>
          <a:p>
            <a:pPr>
              <a:lnSpc>
                <a:spcPct val="90000"/>
              </a:lnSpc>
            </a:pPr>
            <a:r>
              <a:rPr lang="en-US" sz="2800" dirty="0"/>
              <a:t> </a:t>
            </a:r>
            <a:endParaRPr lang="en-US" sz="2800" dirty="0" smtClean="0"/>
          </a:p>
          <a:p>
            <a:pPr>
              <a:lnSpc>
                <a:spcPct val="90000"/>
              </a:lnSpc>
            </a:pPr>
            <a:r>
              <a:rPr lang="en-US" sz="2800" b="1" dirty="0" err="1" smtClean="0"/>
              <a:t>Joh</a:t>
            </a:r>
            <a:r>
              <a:rPr lang="en-US" sz="2800" b="1" dirty="0" smtClean="0"/>
              <a:t> </a:t>
            </a:r>
            <a:r>
              <a:rPr lang="en-US" sz="2800" b="1" dirty="0"/>
              <a:t>14:11  </a:t>
            </a:r>
            <a:r>
              <a:rPr lang="en-US" sz="2800" dirty="0"/>
              <a:t>Believe me that I </a:t>
            </a:r>
            <a:r>
              <a:rPr lang="en-US" sz="2800" i="1" dirty="0"/>
              <a:t>am</a:t>
            </a:r>
            <a:r>
              <a:rPr lang="en-US" sz="2800" dirty="0"/>
              <a:t> in the Father, and the Father in me:</a:t>
            </a:r>
          </a:p>
          <a:p>
            <a:endParaRPr lang="en-US" dirty="0"/>
          </a:p>
        </p:txBody>
      </p:sp>
      <p:sp>
        <p:nvSpPr>
          <p:cNvPr id="2" name="Date Placeholder 1"/>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80ABA2C4-A645-45EB-A045-ECF573A68F6B}" type="slidenum">
              <a:rPr lang="de-DE" smtClean="0"/>
              <a:pPr/>
              <a:t>15</a:t>
            </a:fld>
            <a:endParaRPr lang="de-DE"/>
          </a:p>
        </p:txBody>
      </p:sp>
      <p:sp>
        <p:nvSpPr>
          <p:cNvPr id="3" name="Footer Placeholder 2"/>
          <p:cNvSpPr>
            <a:spLocks noGrp="1"/>
          </p:cNvSpPr>
          <p:nvPr>
            <p:ph type="ftr" sz="quarter" idx="16"/>
          </p:nvPr>
        </p:nvSpPr>
        <p:spPr/>
        <p:txBody>
          <a:bodyPr/>
          <a:lstStyle/>
          <a:p>
            <a:r>
              <a:rPr lang="en-US" smtClean="0"/>
              <a:t>St. Mary Coptic Orthodox Church. East Brunswick, NJ. USA</a:t>
            </a:r>
            <a:endParaRPr lang="de-DE"/>
          </a:p>
        </p:txBody>
      </p:sp>
      <p:sp>
        <p:nvSpPr>
          <p:cNvPr id="5" name="Title 4"/>
          <p:cNvSpPr>
            <a:spLocks noGrp="1"/>
          </p:cNvSpPr>
          <p:nvPr>
            <p:ph type="title"/>
          </p:nvPr>
        </p:nvSpPr>
        <p:spPr/>
        <p:txBody>
          <a:bodyPr/>
          <a:lstStyle/>
          <a:p>
            <a:r>
              <a:rPr lang="en-US" dirty="0" smtClean="0"/>
              <a:t>Versus from the Bible</a:t>
            </a:r>
            <a:endParaRPr lang="en-US" dirty="0"/>
          </a:p>
        </p:txBody>
      </p:sp>
    </p:spTree>
    <p:extLst>
      <p:ext uri="{BB962C8B-B14F-4D97-AF65-F5344CB8AC3E}">
        <p14:creationId xmlns:p14="http://schemas.microsoft.com/office/powerpoint/2010/main" val="1957075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90000"/>
              </a:lnSpc>
            </a:pPr>
            <a:r>
              <a:rPr lang="en-US" b="1" dirty="0" err="1"/>
              <a:t>Joh</a:t>
            </a:r>
            <a:r>
              <a:rPr lang="en-US" b="1" dirty="0"/>
              <a:t> 1:1</a:t>
            </a:r>
            <a:r>
              <a:rPr lang="en-US" dirty="0"/>
              <a:t>  In the beginning was the Word, and the Word was with God, and </a:t>
            </a:r>
            <a:r>
              <a:rPr lang="en-US" b="1" dirty="0"/>
              <a:t>the Word was God</a:t>
            </a:r>
            <a:r>
              <a:rPr lang="en-US" dirty="0"/>
              <a:t>. </a:t>
            </a:r>
          </a:p>
          <a:p>
            <a:pPr>
              <a:lnSpc>
                <a:spcPct val="90000"/>
              </a:lnSpc>
            </a:pPr>
            <a:r>
              <a:rPr lang="en-US" b="1" dirty="0"/>
              <a:t>1Co 1:24  </a:t>
            </a:r>
            <a:r>
              <a:rPr lang="en-US" dirty="0"/>
              <a:t>Christ </a:t>
            </a:r>
            <a:r>
              <a:rPr lang="en-US" i="1" dirty="0"/>
              <a:t>is</a:t>
            </a:r>
            <a:r>
              <a:rPr lang="en-US" dirty="0"/>
              <a:t> the </a:t>
            </a:r>
            <a:r>
              <a:rPr lang="en-US" b="1" dirty="0"/>
              <a:t>power of God </a:t>
            </a:r>
            <a:r>
              <a:rPr lang="en-US" dirty="0"/>
              <a:t>and the </a:t>
            </a:r>
            <a:r>
              <a:rPr lang="en-US" b="1" dirty="0"/>
              <a:t>wisdom of God.</a:t>
            </a:r>
            <a:r>
              <a:rPr lang="en-US" dirty="0"/>
              <a:t> </a:t>
            </a:r>
          </a:p>
          <a:p>
            <a:pPr>
              <a:lnSpc>
                <a:spcPct val="90000"/>
              </a:lnSpc>
            </a:pPr>
            <a:r>
              <a:rPr lang="en-US" b="1" dirty="0" err="1"/>
              <a:t>Joh</a:t>
            </a:r>
            <a:r>
              <a:rPr lang="en-US" b="1" dirty="0"/>
              <a:t> 17:21</a:t>
            </a:r>
            <a:r>
              <a:rPr lang="en-US" dirty="0"/>
              <a:t>  that they all may be one, </a:t>
            </a:r>
            <a:r>
              <a:rPr lang="en-US" u="sng" dirty="0"/>
              <a:t>as You, Father, </a:t>
            </a:r>
            <a:r>
              <a:rPr lang="en-US" i="1" u="sng" dirty="0"/>
              <a:t>are</a:t>
            </a:r>
            <a:r>
              <a:rPr lang="en-US" u="sng" dirty="0"/>
              <a:t> in Me, and I in You</a:t>
            </a:r>
            <a:r>
              <a:rPr lang="en-US" dirty="0"/>
              <a:t>, that they also may be one in Us</a:t>
            </a:r>
            <a:r>
              <a:rPr lang="en-US" dirty="0" smtClean="0"/>
              <a:t>,</a:t>
            </a:r>
          </a:p>
          <a:p>
            <a:pPr>
              <a:lnSpc>
                <a:spcPct val="90000"/>
              </a:lnSpc>
            </a:pPr>
            <a:endParaRPr lang="en-US" dirty="0" smtClean="0"/>
          </a:p>
          <a:p>
            <a:pPr>
              <a:lnSpc>
                <a:spcPct val="90000"/>
              </a:lnSpc>
            </a:pPr>
            <a:r>
              <a:rPr lang="en-US" dirty="0" smtClean="0"/>
              <a:t>And a lot more in the Bible</a:t>
            </a:r>
            <a:endParaRPr lang="en-US" dirty="0"/>
          </a:p>
        </p:txBody>
      </p:sp>
      <p:sp>
        <p:nvSpPr>
          <p:cNvPr id="3" name="Date Placeholder 2"/>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B11D3BAA-AE72-4AAC-BAC7-3D7D2BD9C823}" type="slidenum">
              <a:rPr lang="de-DE" smtClean="0"/>
              <a:pPr/>
              <a:t>16</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a:p>
        </p:txBody>
      </p:sp>
      <p:sp>
        <p:nvSpPr>
          <p:cNvPr id="6" name="Title 5"/>
          <p:cNvSpPr>
            <a:spLocks noGrp="1"/>
          </p:cNvSpPr>
          <p:nvPr>
            <p:ph type="title"/>
          </p:nvPr>
        </p:nvSpPr>
        <p:spPr/>
        <p:txBody>
          <a:bodyPr/>
          <a:lstStyle/>
          <a:p>
            <a:r>
              <a:rPr lang="en-US" dirty="0" smtClean="0"/>
              <a:t>Father and Son</a:t>
            </a:r>
            <a:endParaRPr lang="en-US" dirty="0"/>
          </a:p>
        </p:txBody>
      </p:sp>
    </p:spTree>
    <p:extLst>
      <p:ext uri="{BB962C8B-B14F-4D97-AF65-F5344CB8AC3E}">
        <p14:creationId xmlns:p14="http://schemas.microsoft.com/office/powerpoint/2010/main" val="4151101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Lasted from the time of Arius (318 AD)</a:t>
            </a:r>
          </a:p>
          <a:p>
            <a:r>
              <a:rPr lang="en-US" dirty="0" smtClean="0"/>
              <a:t>Even after the Council of Nicaea, the battle continued</a:t>
            </a:r>
          </a:p>
          <a:p>
            <a:r>
              <a:rPr lang="en-US" dirty="0" smtClean="0"/>
              <a:t>Until today, a lot are denying the divinity of Christ though they may acknowledge Him as an Angel, a prophet, or a wise man.</a:t>
            </a:r>
          </a:p>
        </p:txBody>
      </p:sp>
      <p:sp>
        <p:nvSpPr>
          <p:cNvPr id="3" name="Date Placeholder 2"/>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B11D3BAA-AE72-4AAC-BAC7-3D7D2BD9C823}" type="slidenum">
              <a:rPr lang="de-DE" smtClean="0"/>
              <a:pPr/>
              <a:t>17</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a:p>
        </p:txBody>
      </p:sp>
      <p:sp>
        <p:nvSpPr>
          <p:cNvPr id="6" name="Title 5"/>
          <p:cNvSpPr>
            <a:spLocks noGrp="1"/>
          </p:cNvSpPr>
          <p:nvPr>
            <p:ph type="title"/>
          </p:nvPr>
        </p:nvSpPr>
        <p:spPr/>
        <p:txBody>
          <a:bodyPr>
            <a:normAutofit fontScale="90000"/>
          </a:bodyPr>
          <a:lstStyle/>
          <a:p>
            <a:r>
              <a:rPr lang="en-US" dirty="0" smtClean="0"/>
              <a:t>Heresy about the divinity of Christ</a:t>
            </a:r>
            <a:br>
              <a:rPr lang="en-US" dirty="0" smtClean="0"/>
            </a:br>
            <a:r>
              <a:rPr lang="en-US" dirty="0" smtClean="0"/>
              <a:t>The Arian Heresy</a:t>
            </a:r>
            <a:endParaRPr lang="en-US" dirty="0"/>
          </a:p>
        </p:txBody>
      </p:sp>
    </p:spTree>
    <p:extLst>
      <p:ext uri="{BB962C8B-B14F-4D97-AF65-F5344CB8AC3E}">
        <p14:creationId xmlns:p14="http://schemas.microsoft.com/office/powerpoint/2010/main" val="1895412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After consensus that the Son is One with Father came the next question</a:t>
            </a:r>
          </a:p>
          <a:p>
            <a:r>
              <a:rPr lang="en-US" dirty="0" smtClean="0"/>
              <a:t>Who is Jesus Christ?</a:t>
            </a:r>
          </a:p>
          <a:p>
            <a:pPr lvl="1"/>
            <a:r>
              <a:rPr lang="en-US" dirty="0" smtClean="0"/>
              <a:t>Is He Man?</a:t>
            </a:r>
          </a:p>
          <a:p>
            <a:pPr lvl="1"/>
            <a:r>
              <a:rPr lang="en-US" dirty="0" smtClean="0"/>
              <a:t>Is He God</a:t>
            </a:r>
          </a:p>
          <a:p>
            <a:pPr lvl="1"/>
            <a:r>
              <a:rPr lang="en-US" dirty="0" smtClean="0"/>
              <a:t>How He can be both?</a:t>
            </a:r>
          </a:p>
          <a:p>
            <a:r>
              <a:rPr lang="en-US" dirty="0" smtClean="0"/>
              <a:t>How can God the infinite be a man</a:t>
            </a:r>
          </a:p>
          <a:p>
            <a:r>
              <a:rPr lang="en-US" dirty="0" smtClean="0"/>
              <a:t>Did God really dwell with Man?</a:t>
            </a:r>
            <a:endParaRPr lang="en-US" dirty="0"/>
          </a:p>
        </p:txBody>
      </p:sp>
      <p:sp>
        <p:nvSpPr>
          <p:cNvPr id="3" name="Date Placeholder 2"/>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B11D3BAA-AE72-4AAC-BAC7-3D7D2BD9C823}" type="slidenum">
              <a:rPr lang="de-DE" smtClean="0"/>
              <a:pPr/>
              <a:t>18</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a:p>
        </p:txBody>
      </p:sp>
      <p:sp>
        <p:nvSpPr>
          <p:cNvPr id="6" name="Title 5"/>
          <p:cNvSpPr>
            <a:spLocks noGrp="1"/>
          </p:cNvSpPr>
          <p:nvPr>
            <p:ph type="title"/>
          </p:nvPr>
        </p:nvSpPr>
        <p:spPr/>
        <p:txBody>
          <a:bodyPr/>
          <a:lstStyle/>
          <a:p>
            <a:r>
              <a:rPr lang="en-US" dirty="0" smtClean="0"/>
              <a:t>What was next?</a:t>
            </a:r>
            <a:endParaRPr lang="en-US" dirty="0"/>
          </a:p>
        </p:txBody>
      </p:sp>
    </p:spTree>
    <p:extLst>
      <p:ext uri="{BB962C8B-B14F-4D97-AF65-F5344CB8AC3E}">
        <p14:creationId xmlns:p14="http://schemas.microsoft.com/office/powerpoint/2010/main" val="2459520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908417"/>
            <a:ext cx="5410200" cy="1143000"/>
          </a:xfrm>
          <a:solidFill>
            <a:schemeClr val="accent2">
              <a:lumMod val="60000"/>
              <a:lumOff val="40000"/>
            </a:schemeClr>
          </a:solidFill>
        </p:spPr>
        <p:txBody>
          <a:bodyPr>
            <a:normAutofit fontScale="77500" lnSpcReduction="20000"/>
          </a:bodyPr>
          <a:lstStyle/>
          <a:p>
            <a:pPr marL="0" indent="0">
              <a:buNone/>
            </a:pPr>
            <a:r>
              <a:rPr lang="en-US" dirty="0" smtClean="0"/>
              <a:t>Christ was a full man (body, soul, spirit).</a:t>
            </a:r>
          </a:p>
          <a:p>
            <a:pPr marL="0" indent="0">
              <a:buNone/>
            </a:pPr>
            <a:r>
              <a:rPr lang="en-US" dirty="0" smtClean="0"/>
              <a:t>The Son came and joined the Man Jesus for a period of time and left him before the cross. He had two Natures (</a:t>
            </a:r>
            <a:r>
              <a:rPr lang="en-US" dirty="0" err="1" smtClean="0"/>
              <a:t>Nestour</a:t>
            </a:r>
            <a:r>
              <a:rPr lang="en-US" dirty="0" smtClean="0"/>
              <a:t>)</a:t>
            </a:r>
            <a:endParaRPr lang="en-US" dirty="0"/>
          </a:p>
        </p:txBody>
      </p:sp>
      <p:sp>
        <p:nvSpPr>
          <p:cNvPr id="3" name="Date Placeholder 2"/>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B11D3BAA-AE72-4AAC-BAC7-3D7D2BD9C823}" type="slidenum">
              <a:rPr lang="de-DE" smtClean="0"/>
              <a:pPr/>
              <a:t>19</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a:p>
        </p:txBody>
      </p:sp>
      <p:sp>
        <p:nvSpPr>
          <p:cNvPr id="7" name="Content Placeholder 1"/>
          <p:cNvSpPr txBox="1">
            <a:spLocks/>
          </p:cNvSpPr>
          <p:nvPr/>
        </p:nvSpPr>
        <p:spPr>
          <a:xfrm>
            <a:off x="3409950" y="5060667"/>
            <a:ext cx="4724400" cy="1143000"/>
          </a:xfrm>
          <a:prstGeom prst="rect">
            <a:avLst/>
          </a:prstGeom>
          <a:solidFill>
            <a:schemeClr val="accent4">
              <a:lumMod val="60000"/>
              <a:lumOff val="40000"/>
            </a:schemeClr>
          </a:solidFill>
        </p:spPr>
        <p:txBody>
          <a:bodyPr vert="horz">
            <a:normAutofit fontScale="77500" lnSpcReduction="20000"/>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fontAlgn="auto">
              <a:spcAft>
                <a:spcPts val="0"/>
              </a:spcAft>
              <a:buFont typeface="Wingdings 2"/>
              <a:buNone/>
            </a:pPr>
            <a:r>
              <a:rPr lang="en-US" dirty="0" smtClean="0"/>
              <a:t>Christ was initially of two natures. Than after the incarnation His divinity absorbed His humanity and he became of One Nature (</a:t>
            </a:r>
            <a:r>
              <a:rPr lang="en-US" dirty="0" err="1" smtClean="0"/>
              <a:t>Eutyches</a:t>
            </a:r>
            <a:r>
              <a:rPr lang="en-US" dirty="0" smtClean="0"/>
              <a:t>)</a:t>
            </a:r>
            <a:endParaRPr lang="en-US" dirty="0"/>
          </a:p>
        </p:txBody>
      </p:sp>
      <p:sp>
        <p:nvSpPr>
          <p:cNvPr id="8" name="Content Placeholder 1"/>
          <p:cNvSpPr txBox="1">
            <a:spLocks/>
          </p:cNvSpPr>
          <p:nvPr/>
        </p:nvSpPr>
        <p:spPr>
          <a:xfrm>
            <a:off x="4876800" y="2667000"/>
            <a:ext cx="3962400" cy="1143000"/>
          </a:xfrm>
          <a:prstGeom prst="rect">
            <a:avLst/>
          </a:prstGeom>
          <a:solidFill>
            <a:schemeClr val="accent6">
              <a:lumMod val="60000"/>
              <a:lumOff val="40000"/>
            </a:schemeClr>
          </a:solidFill>
        </p:spPr>
        <p:txBody>
          <a:bodyPr vert="horz">
            <a:normAutofit fontScale="85000" lnSpcReduction="10000"/>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fontAlgn="auto">
              <a:spcAft>
                <a:spcPts val="0"/>
              </a:spcAft>
              <a:buFont typeface="Wingdings 2"/>
              <a:buNone/>
            </a:pPr>
            <a:r>
              <a:rPr lang="en-US" dirty="0" smtClean="0"/>
              <a:t>Christ was a man (body, soul)</a:t>
            </a:r>
          </a:p>
          <a:p>
            <a:pPr marL="0" indent="0" fontAlgn="auto">
              <a:spcAft>
                <a:spcPts val="0"/>
              </a:spcAft>
              <a:buFont typeface="Wingdings 2"/>
              <a:buNone/>
            </a:pPr>
            <a:r>
              <a:rPr lang="en-US" dirty="0" smtClean="0"/>
              <a:t>The Logos was His Spirit (</a:t>
            </a:r>
            <a:r>
              <a:rPr lang="en-US" dirty="0" err="1" smtClean="0"/>
              <a:t>Apolinarius</a:t>
            </a:r>
            <a:r>
              <a:rPr lang="en-US" dirty="0" smtClean="0"/>
              <a:t>)</a:t>
            </a:r>
            <a:endParaRPr lang="en-US" dirty="0"/>
          </a:p>
        </p:txBody>
      </p:sp>
      <p:sp>
        <p:nvSpPr>
          <p:cNvPr id="9" name="Content Placeholder 1"/>
          <p:cNvSpPr txBox="1">
            <a:spLocks/>
          </p:cNvSpPr>
          <p:nvPr/>
        </p:nvSpPr>
        <p:spPr>
          <a:xfrm>
            <a:off x="685800" y="2673166"/>
            <a:ext cx="3581400" cy="1143000"/>
          </a:xfrm>
          <a:prstGeom prst="rect">
            <a:avLst/>
          </a:prstGeom>
          <a:solidFill>
            <a:schemeClr val="accent2"/>
          </a:solidFill>
        </p:spPr>
        <p:txBody>
          <a:bodyPr vert="horz">
            <a:normAutofit fontScale="92500" lnSpcReduction="10000"/>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fontAlgn="auto">
              <a:spcAft>
                <a:spcPts val="0"/>
              </a:spcAft>
              <a:buFont typeface="Wingdings 2"/>
              <a:buNone/>
            </a:pPr>
            <a:r>
              <a:rPr lang="en-US" dirty="0" smtClean="0"/>
              <a:t>Christ humanity was a mere appearance (</a:t>
            </a:r>
            <a:r>
              <a:rPr lang="en-US" dirty="0" err="1" smtClean="0"/>
              <a:t>Docetists</a:t>
            </a:r>
            <a:r>
              <a:rPr lang="en-US" dirty="0" smtClean="0"/>
              <a:t>)</a:t>
            </a:r>
            <a:endParaRPr lang="en-US" dirty="0"/>
          </a:p>
        </p:txBody>
      </p:sp>
      <p:sp>
        <p:nvSpPr>
          <p:cNvPr id="10" name="Title 9"/>
          <p:cNvSpPr>
            <a:spLocks noGrp="1"/>
          </p:cNvSpPr>
          <p:nvPr>
            <p:ph type="title"/>
          </p:nvPr>
        </p:nvSpPr>
        <p:spPr/>
        <p:txBody>
          <a:bodyPr/>
          <a:lstStyle/>
          <a:p>
            <a:r>
              <a:rPr lang="en-US" dirty="0" smtClean="0"/>
              <a:t>Heresies about the Nature of Christ</a:t>
            </a:r>
            <a:endParaRPr lang="en-US" dirty="0"/>
          </a:p>
        </p:txBody>
      </p:sp>
      <p:sp>
        <p:nvSpPr>
          <p:cNvPr id="11" name="Content Placeholder 1"/>
          <p:cNvSpPr txBox="1">
            <a:spLocks/>
          </p:cNvSpPr>
          <p:nvPr/>
        </p:nvSpPr>
        <p:spPr>
          <a:xfrm>
            <a:off x="4648200" y="1364993"/>
            <a:ext cx="3962400" cy="1143000"/>
          </a:xfrm>
          <a:prstGeom prst="rect">
            <a:avLst/>
          </a:prstGeom>
          <a:solidFill>
            <a:schemeClr val="bg2">
              <a:lumMod val="20000"/>
              <a:lumOff val="80000"/>
            </a:schemeClr>
          </a:solidFill>
        </p:spPr>
        <p:txBody>
          <a:bodyPr vert="horz">
            <a:normAutofit fontScale="85000" lnSpcReduction="10000"/>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fontAlgn="auto">
              <a:spcAft>
                <a:spcPts val="0"/>
              </a:spcAft>
              <a:buFont typeface="Wingdings 2"/>
              <a:buNone/>
            </a:pPr>
            <a:r>
              <a:rPr lang="en-US" dirty="0" smtClean="0"/>
              <a:t>Christ was a man and elevated to a savior because of his righteousness (</a:t>
            </a:r>
            <a:r>
              <a:rPr lang="en-US" dirty="0" err="1" smtClean="0"/>
              <a:t>Ebionites</a:t>
            </a:r>
            <a:r>
              <a:rPr lang="en-US" dirty="0" smtClean="0"/>
              <a:t>)</a:t>
            </a:r>
            <a:endParaRPr lang="en-US" dirty="0"/>
          </a:p>
        </p:txBody>
      </p:sp>
    </p:spTree>
    <p:extLst>
      <p:ext uri="{BB962C8B-B14F-4D97-AF65-F5344CB8AC3E}">
        <p14:creationId xmlns:p14="http://schemas.microsoft.com/office/powerpoint/2010/main" val="192897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4294967295"/>
          </p:nvPr>
        </p:nvSpPr>
        <p:spPr>
          <a:xfrm>
            <a:off x="3352800" y="63246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sz="1400">
                <a:solidFill>
                  <a:srgbClr val="FFFF00"/>
                </a:solidFill>
              </a:rPr>
              <a:t>St. Mary Coptic Orthodox Church, East Brunswick, NJ. USA</a:t>
            </a:r>
          </a:p>
        </p:txBody>
      </p:sp>
      <p:sp>
        <p:nvSpPr>
          <p:cNvPr id="7171" name="Slide Number Placeholder 5"/>
          <p:cNvSpPr>
            <a:spLocks noGrp="1"/>
          </p:cNvSpPr>
          <p:nvPr>
            <p:ph type="sldNum" sz="quarter" idx="4294967295"/>
          </p:nvPr>
        </p:nvSpPr>
        <p:spPr>
          <a:xfrm>
            <a:off x="6781800" y="63246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F0667936-AAD8-46A7-B97B-51089639F358}" type="slidenum">
              <a:rPr lang="en-US" sz="1400">
                <a:solidFill>
                  <a:srgbClr val="FFFF00"/>
                </a:solidFill>
              </a:rPr>
              <a:pPr eaLnBrk="1" hangingPunct="1"/>
              <a:t>2</a:t>
            </a:fld>
            <a:endParaRPr lang="en-US" sz="1400">
              <a:solidFill>
                <a:srgbClr val="FFFF00"/>
              </a:solidFill>
            </a:endParaRPr>
          </a:p>
        </p:txBody>
      </p:sp>
      <p:sp>
        <p:nvSpPr>
          <p:cNvPr id="7172" name="Rectangle 2"/>
          <p:cNvSpPr>
            <a:spLocks noGrp="1" noChangeArrowheads="1"/>
          </p:cNvSpPr>
          <p:nvPr>
            <p:ph type="title"/>
          </p:nvPr>
        </p:nvSpPr>
        <p:spPr/>
        <p:txBody>
          <a:bodyPr/>
          <a:lstStyle/>
          <a:p>
            <a:pPr>
              <a:lnSpc>
                <a:spcPct val="90000"/>
              </a:lnSpc>
            </a:pPr>
            <a:r>
              <a:rPr lang="en-US" dirty="0"/>
              <a:t>Why Does God allow heresies?</a:t>
            </a:r>
          </a:p>
        </p:txBody>
      </p:sp>
      <p:sp>
        <p:nvSpPr>
          <p:cNvPr id="7173" name="Rectangle 3"/>
          <p:cNvSpPr>
            <a:spLocks noGrp="1" noChangeArrowheads="1"/>
          </p:cNvSpPr>
          <p:nvPr>
            <p:ph type="body" idx="1"/>
          </p:nvPr>
        </p:nvSpPr>
        <p:spPr/>
        <p:txBody>
          <a:bodyPr/>
          <a:lstStyle/>
          <a:p>
            <a:pPr eaLnBrk="1" hangingPunct="1">
              <a:lnSpc>
                <a:spcPct val="90000"/>
              </a:lnSpc>
            </a:pPr>
            <a:r>
              <a:rPr lang="en-US" dirty="0" smtClean="0"/>
              <a:t>As we are learning more about God, He reveals to us more of Himself.</a:t>
            </a:r>
          </a:p>
          <a:p>
            <a:pPr eaLnBrk="1" hangingPunct="1">
              <a:lnSpc>
                <a:spcPct val="90000"/>
              </a:lnSpc>
            </a:pPr>
            <a:endParaRPr lang="en-US" dirty="0" smtClean="0"/>
          </a:p>
          <a:p>
            <a:pPr eaLnBrk="1" hangingPunct="1">
              <a:lnSpc>
                <a:spcPct val="90000"/>
              </a:lnSpc>
            </a:pPr>
            <a:r>
              <a:rPr lang="en-US" dirty="0" smtClean="0"/>
              <a:t>Also, the devil wants us to stray away from knowing who is the true God.</a:t>
            </a:r>
          </a:p>
          <a:p>
            <a:pPr eaLnBrk="1" hangingPunct="1">
              <a:lnSpc>
                <a:spcPct val="90000"/>
              </a:lnSpc>
            </a:pPr>
            <a:endParaRPr lang="en-US" dirty="0" smtClean="0"/>
          </a:p>
          <a:p>
            <a:pPr eaLnBrk="1" hangingPunct="1">
              <a:lnSpc>
                <a:spcPct val="90000"/>
              </a:lnSpc>
            </a:pPr>
            <a:r>
              <a:rPr lang="en-US" dirty="0" smtClean="0"/>
              <a:t>God still uses these Heresies to strengthen the faith and make more aware of who He is.</a:t>
            </a:r>
          </a:p>
        </p:txBody>
      </p:sp>
    </p:spTree>
    <p:extLst>
      <p:ext uri="{BB962C8B-B14F-4D97-AF65-F5344CB8AC3E}">
        <p14:creationId xmlns:p14="http://schemas.microsoft.com/office/powerpoint/2010/main" val="2399103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He is of </a:t>
            </a:r>
            <a:r>
              <a:rPr lang="en-US" b="1" dirty="0" smtClean="0"/>
              <a:t>One Incarnate Nature </a:t>
            </a:r>
            <a:r>
              <a:rPr lang="en-US" dirty="0" smtClean="0"/>
              <a:t>out of Two Natures</a:t>
            </a:r>
          </a:p>
          <a:p>
            <a:pPr lvl="1"/>
            <a:r>
              <a:rPr lang="en-US" dirty="0" smtClean="0"/>
              <a:t>Fully Human</a:t>
            </a:r>
          </a:p>
          <a:p>
            <a:pPr lvl="1"/>
            <a:r>
              <a:rPr lang="en-US" dirty="0" smtClean="0"/>
              <a:t>Fully Divine</a:t>
            </a:r>
          </a:p>
          <a:p>
            <a:r>
              <a:rPr lang="en-US" dirty="0" smtClean="0"/>
              <a:t>Hypostatic union of the two natures</a:t>
            </a:r>
          </a:p>
          <a:p>
            <a:r>
              <a:rPr lang="en-US" dirty="0" smtClean="0"/>
              <a:t>His Humanity remained unchanged</a:t>
            </a:r>
          </a:p>
          <a:p>
            <a:r>
              <a:rPr lang="en-US" dirty="0" smtClean="0"/>
              <a:t>He took humanity and made it His own</a:t>
            </a:r>
          </a:p>
          <a:p>
            <a:r>
              <a:rPr lang="en-US" dirty="0" smtClean="0"/>
              <a:t>His Divinity continued to exist everywhere and to run the universe</a:t>
            </a:r>
            <a:endParaRPr lang="en-US" dirty="0"/>
          </a:p>
        </p:txBody>
      </p:sp>
      <p:sp>
        <p:nvSpPr>
          <p:cNvPr id="3" name="Date Placeholder 2"/>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B11D3BAA-AE72-4AAC-BAC7-3D7D2BD9C823}" type="slidenum">
              <a:rPr lang="de-DE" smtClean="0"/>
              <a:pPr/>
              <a:t>20</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a:p>
        </p:txBody>
      </p:sp>
      <p:sp>
        <p:nvSpPr>
          <p:cNvPr id="6" name="Title 5"/>
          <p:cNvSpPr>
            <a:spLocks noGrp="1"/>
          </p:cNvSpPr>
          <p:nvPr>
            <p:ph type="title"/>
          </p:nvPr>
        </p:nvSpPr>
        <p:spPr/>
        <p:txBody>
          <a:bodyPr/>
          <a:lstStyle/>
          <a:p>
            <a:r>
              <a:rPr lang="en-US" dirty="0" smtClean="0"/>
              <a:t>Who is Christ</a:t>
            </a:r>
            <a:endParaRPr lang="en-US" dirty="0"/>
          </a:p>
        </p:txBody>
      </p:sp>
    </p:spTree>
    <p:extLst>
      <p:ext uri="{BB962C8B-B14F-4D97-AF65-F5344CB8AC3E}">
        <p14:creationId xmlns:p14="http://schemas.microsoft.com/office/powerpoint/2010/main" val="3474928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90000"/>
              </a:lnSpc>
            </a:pPr>
            <a:r>
              <a:rPr lang="en-US" sz="2400" i="1" dirty="0" smtClean="0"/>
              <a:t>"</a:t>
            </a:r>
            <a:r>
              <a:rPr lang="en-US" sz="2400" i="1" dirty="0"/>
              <a:t>Before Abraham was, I am. " (John. 8:58)</a:t>
            </a:r>
            <a:r>
              <a:rPr lang="en-US" sz="2400" dirty="0"/>
              <a:t>. </a:t>
            </a:r>
            <a:endParaRPr lang="en-US" sz="2400" dirty="0" smtClean="0"/>
          </a:p>
          <a:p>
            <a:pPr>
              <a:lnSpc>
                <a:spcPct val="90000"/>
              </a:lnSpc>
            </a:pPr>
            <a:endParaRPr lang="en-US" sz="2400" dirty="0" smtClean="0"/>
          </a:p>
          <a:p>
            <a:pPr>
              <a:lnSpc>
                <a:spcPct val="90000"/>
              </a:lnSpc>
            </a:pPr>
            <a:r>
              <a:rPr lang="en-US" sz="2400" dirty="0" smtClean="0"/>
              <a:t>“</a:t>
            </a:r>
            <a:r>
              <a:rPr lang="en-US" sz="2400" i="1" dirty="0" smtClean="0"/>
              <a:t>the Son of Man has power on earth to forgive sins (Matt. 9:6)</a:t>
            </a:r>
            <a:r>
              <a:rPr lang="en-US" sz="2400" dirty="0" smtClean="0"/>
              <a:t>.</a:t>
            </a:r>
          </a:p>
          <a:p>
            <a:pPr>
              <a:lnSpc>
                <a:spcPct val="90000"/>
              </a:lnSpc>
            </a:pPr>
            <a:endParaRPr lang="en-US" sz="2400" i="1" dirty="0" smtClean="0"/>
          </a:p>
          <a:p>
            <a:pPr>
              <a:lnSpc>
                <a:spcPct val="90000"/>
              </a:lnSpc>
            </a:pPr>
            <a:r>
              <a:rPr lang="en-US" sz="2400" i="1" dirty="0" smtClean="0"/>
              <a:t>"... </a:t>
            </a:r>
            <a:r>
              <a:rPr lang="en-US" sz="2400" i="1" dirty="0"/>
              <a:t>to shepherd the church of God which He purchased with His own Blood." (Acts 20:28)</a:t>
            </a:r>
            <a:r>
              <a:rPr lang="en-US" sz="2400" dirty="0"/>
              <a:t>;</a:t>
            </a:r>
          </a:p>
          <a:p>
            <a:pPr>
              <a:lnSpc>
                <a:spcPct val="90000"/>
              </a:lnSpc>
            </a:pPr>
            <a:endParaRPr lang="en-US" sz="2400" dirty="0" smtClean="0"/>
          </a:p>
          <a:p>
            <a:r>
              <a:rPr lang="en-US" sz="2400" dirty="0"/>
              <a:t>"</a:t>
            </a:r>
            <a:r>
              <a:rPr lang="en-US" sz="2400" i="1" dirty="0"/>
              <a:t>And to the angel of the church in Smyrna write: 'The words of the </a:t>
            </a:r>
            <a:r>
              <a:rPr lang="en-US" sz="2400" i="1" u="sng" dirty="0"/>
              <a:t>first and the last</a:t>
            </a:r>
            <a:r>
              <a:rPr lang="en-US" sz="2400" i="1" dirty="0"/>
              <a:t>, </a:t>
            </a:r>
            <a:r>
              <a:rPr lang="en-US" sz="2400" i="1" u="sng" dirty="0"/>
              <a:t>who died and came to life</a:t>
            </a:r>
            <a:r>
              <a:rPr lang="en-US" sz="2400" dirty="0" smtClean="0"/>
              <a:t>.” </a:t>
            </a:r>
            <a:endParaRPr lang="en-US" sz="2400" dirty="0"/>
          </a:p>
          <a:p>
            <a:r>
              <a:rPr lang="en-US" sz="2400" dirty="0"/>
              <a:t>(Rev </a:t>
            </a:r>
            <a:r>
              <a:rPr lang="en-US" sz="2400" dirty="0" smtClean="0"/>
              <a:t>2:8)</a:t>
            </a:r>
            <a:endParaRPr lang="en-US" sz="2400" dirty="0"/>
          </a:p>
          <a:p>
            <a:endParaRPr lang="en-US" sz="2400" dirty="0"/>
          </a:p>
          <a:p>
            <a:pPr>
              <a:lnSpc>
                <a:spcPct val="90000"/>
              </a:lnSpc>
            </a:pPr>
            <a:endParaRPr lang="en-US" sz="2400" dirty="0"/>
          </a:p>
        </p:txBody>
      </p:sp>
      <p:sp>
        <p:nvSpPr>
          <p:cNvPr id="3" name="Date Placeholder 2"/>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B11D3BAA-AE72-4AAC-BAC7-3D7D2BD9C823}" type="slidenum">
              <a:rPr lang="de-DE" smtClean="0"/>
              <a:pPr/>
              <a:t>21</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a:p>
        </p:txBody>
      </p:sp>
      <p:sp>
        <p:nvSpPr>
          <p:cNvPr id="6" name="Title 5"/>
          <p:cNvSpPr>
            <a:spLocks noGrp="1"/>
          </p:cNvSpPr>
          <p:nvPr>
            <p:ph type="title"/>
          </p:nvPr>
        </p:nvSpPr>
        <p:spPr/>
        <p:txBody>
          <a:bodyPr/>
          <a:lstStyle/>
          <a:p>
            <a:endParaRPr lang="en-US"/>
          </a:p>
        </p:txBody>
      </p:sp>
    </p:spTree>
    <p:extLst>
      <p:ext uri="{BB962C8B-B14F-4D97-AF65-F5344CB8AC3E}">
        <p14:creationId xmlns:p14="http://schemas.microsoft.com/office/powerpoint/2010/main" val="1769164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i="1" dirty="0"/>
              <a:t>None of the rulers of this age understood this; for if they had, they would </a:t>
            </a:r>
            <a:r>
              <a:rPr lang="en-US" b="1" i="1" dirty="0"/>
              <a:t>not have crucified the Lord of glory</a:t>
            </a:r>
            <a:r>
              <a:rPr lang="en-US" i="1" dirty="0"/>
              <a:t>. </a:t>
            </a:r>
            <a:r>
              <a:rPr lang="en-US" dirty="0" smtClean="0"/>
              <a:t>(</a:t>
            </a:r>
            <a:r>
              <a:rPr lang="en-US" dirty="0"/>
              <a:t>1Co 2:8 RSVA</a:t>
            </a:r>
            <a:r>
              <a:rPr lang="en-US" dirty="0" smtClean="0"/>
              <a:t>)</a:t>
            </a:r>
          </a:p>
          <a:p>
            <a:r>
              <a:rPr lang="en-US" i="1" dirty="0"/>
              <a:t>Thomas answered him, </a:t>
            </a:r>
            <a:r>
              <a:rPr lang="en-US" dirty="0"/>
              <a:t>"</a:t>
            </a:r>
            <a:r>
              <a:rPr lang="en-US" b="1" i="1" dirty="0"/>
              <a:t>My Lord and my God</a:t>
            </a:r>
            <a:r>
              <a:rPr lang="en-US" dirty="0" smtClean="0"/>
              <a:t>!“ (</a:t>
            </a:r>
            <a:r>
              <a:rPr lang="en-US" dirty="0" err="1"/>
              <a:t>Joh</a:t>
            </a:r>
            <a:r>
              <a:rPr lang="en-US" dirty="0"/>
              <a:t> 20:28)</a:t>
            </a:r>
          </a:p>
          <a:p>
            <a:r>
              <a:rPr lang="en-US" dirty="0"/>
              <a:t>But Jesus was silent. And the high priest said to him, "I adjure you by the living God, tell us if you are the Christ, the Son of God." Jesus said to him, "</a:t>
            </a:r>
            <a:r>
              <a:rPr lang="en-US" b="1" dirty="0"/>
              <a:t>You have said so</a:t>
            </a:r>
            <a:r>
              <a:rPr lang="en-US" dirty="0"/>
              <a:t>. But I tell you, hereafter you will see </a:t>
            </a:r>
            <a:r>
              <a:rPr lang="en-US" b="1" dirty="0"/>
              <a:t>the Son of man </a:t>
            </a:r>
            <a:r>
              <a:rPr lang="en-US" dirty="0"/>
              <a:t>seated at the right hand of Power, and coming on the clouds of heaven." </a:t>
            </a:r>
          </a:p>
          <a:p>
            <a:r>
              <a:rPr lang="en-US" dirty="0"/>
              <a:t>(Mat 26:63-64</a:t>
            </a:r>
            <a:r>
              <a:rPr lang="en-US" dirty="0" smtClean="0"/>
              <a:t>)</a:t>
            </a:r>
          </a:p>
          <a:p>
            <a:r>
              <a:rPr lang="en-US" dirty="0"/>
              <a:t>And why is this granted me, that the mother of my Lord should come to me? </a:t>
            </a:r>
            <a:r>
              <a:rPr lang="en-US" dirty="0" smtClean="0"/>
              <a:t>(</a:t>
            </a:r>
            <a:r>
              <a:rPr lang="en-US" dirty="0" err="1"/>
              <a:t>Luk</a:t>
            </a:r>
            <a:r>
              <a:rPr lang="en-US" dirty="0"/>
              <a:t> 1:43)</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3" name="Date Placeholder 2"/>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B11D3BAA-AE72-4AAC-BAC7-3D7D2BD9C823}" type="slidenum">
              <a:rPr lang="de-DE" smtClean="0"/>
              <a:pPr/>
              <a:t>22</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a:p>
        </p:txBody>
      </p:sp>
      <p:sp>
        <p:nvSpPr>
          <p:cNvPr id="6" name="Title 5"/>
          <p:cNvSpPr>
            <a:spLocks noGrp="1"/>
          </p:cNvSpPr>
          <p:nvPr>
            <p:ph type="title"/>
          </p:nvPr>
        </p:nvSpPr>
        <p:spPr/>
        <p:txBody>
          <a:bodyPr/>
          <a:lstStyle/>
          <a:p>
            <a:endParaRPr lang="en-US"/>
          </a:p>
        </p:txBody>
      </p:sp>
    </p:spTree>
    <p:extLst>
      <p:ext uri="{BB962C8B-B14F-4D97-AF65-F5344CB8AC3E}">
        <p14:creationId xmlns:p14="http://schemas.microsoft.com/office/powerpoint/2010/main" val="3977598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10/11/2013</a:t>
            </a:r>
            <a:endParaRPr lang="de-DE"/>
          </a:p>
        </p:txBody>
      </p:sp>
      <p:sp>
        <p:nvSpPr>
          <p:cNvPr id="5" name="Footer Placeholder 4"/>
          <p:cNvSpPr>
            <a:spLocks noGrp="1"/>
          </p:cNvSpPr>
          <p:nvPr>
            <p:ph type="ftr" sz="quarter" idx="11"/>
          </p:nvPr>
        </p:nvSpPr>
        <p:spPr/>
        <p:txBody>
          <a:bodyPr/>
          <a:lstStyle/>
          <a:p>
            <a:r>
              <a:rPr lang="en-US" smtClean="0"/>
              <a:t>St. Mary Coptic Orthodox Church. East Brunswick, NJ. USA</a:t>
            </a:r>
            <a:endParaRPr lang="de-DE"/>
          </a:p>
        </p:txBody>
      </p:sp>
      <p:sp>
        <p:nvSpPr>
          <p:cNvPr id="4" name="Slide Number Placeholder 3"/>
          <p:cNvSpPr>
            <a:spLocks noGrp="1"/>
          </p:cNvSpPr>
          <p:nvPr>
            <p:ph type="sldNum" sz="quarter" idx="12"/>
          </p:nvPr>
        </p:nvSpPr>
        <p:spPr/>
        <p:txBody>
          <a:bodyPr/>
          <a:lstStyle/>
          <a:p>
            <a:fld id="{B11D3BAA-AE72-4AAC-BAC7-3D7D2BD9C823}" type="slidenum">
              <a:rPr lang="de-DE" smtClean="0"/>
              <a:pPr/>
              <a:t>23</a:t>
            </a:fld>
            <a:endParaRPr lang="de-DE"/>
          </a:p>
        </p:txBody>
      </p:sp>
      <p:sp>
        <p:nvSpPr>
          <p:cNvPr id="7" name="Title 6"/>
          <p:cNvSpPr>
            <a:spLocks noGrp="1"/>
          </p:cNvSpPr>
          <p:nvPr>
            <p:ph type="title"/>
          </p:nvPr>
        </p:nvSpPr>
        <p:spPr/>
        <p:txBody>
          <a:bodyPr/>
          <a:lstStyle/>
          <a:p>
            <a:r>
              <a:rPr lang="en-US" dirty="0" smtClean="0"/>
              <a:t>Next weeks we start the details</a:t>
            </a:r>
            <a:endParaRPr lang="en-US" dirty="0"/>
          </a:p>
        </p:txBody>
      </p:sp>
      <p:sp>
        <p:nvSpPr>
          <p:cNvPr id="8" name="Text Placeholder 7"/>
          <p:cNvSpPr>
            <a:spLocks noGrp="1"/>
          </p:cNvSpPr>
          <p:nvPr>
            <p:ph type="body" idx="1"/>
          </p:nvPr>
        </p:nvSpPr>
        <p:spPr/>
        <p:txBody>
          <a:bodyPr>
            <a:normAutofit/>
          </a:bodyPr>
          <a:lstStyle/>
          <a:p>
            <a:pPr algn="ctr"/>
            <a:r>
              <a:rPr lang="en-US" sz="3200" b="1" dirty="0" smtClean="0"/>
              <a:t>Glory be to God forever Amen</a:t>
            </a:r>
            <a:endParaRPr lang="en-US" sz="3200" b="1" dirty="0"/>
          </a:p>
        </p:txBody>
      </p:sp>
    </p:spTree>
    <p:extLst>
      <p:ext uri="{BB962C8B-B14F-4D97-AF65-F5344CB8AC3E}">
        <p14:creationId xmlns:p14="http://schemas.microsoft.com/office/powerpoint/2010/main" val="2461953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4294967295"/>
          </p:nvPr>
        </p:nvSpPr>
        <p:spPr>
          <a:xfrm>
            <a:off x="3352800" y="63246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sz="1400">
                <a:solidFill>
                  <a:srgbClr val="FFFF00"/>
                </a:solidFill>
              </a:rPr>
              <a:t>St. Mary Coptic Orthodox Church, East Brunswick, NJ. USA</a:t>
            </a:r>
          </a:p>
        </p:txBody>
      </p:sp>
      <p:sp>
        <p:nvSpPr>
          <p:cNvPr id="8195" name="Slide Number Placeholder 5"/>
          <p:cNvSpPr>
            <a:spLocks noGrp="1"/>
          </p:cNvSpPr>
          <p:nvPr>
            <p:ph type="sldNum" sz="quarter" idx="4294967295"/>
          </p:nvPr>
        </p:nvSpPr>
        <p:spPr>
          <a:xfrm>
            <a:off x="6781800" y="63246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808807BA-2DAC-4656-BA73-D02EE67452D0}" type="slidenum">
              <a:rPr lang="en-US" sz="1400">
                <a:solidFill>
                  <a:srgbClr val="FFFF00"/>
                </a:solidFill>
              </a:rPr>
              <a:pPr eaLnBrk="1" hangingPunct="1"/>
              <a:t>3</a:t>
            </a:fld>
            <a:endParaRPr lang="en-US" sz="1400">
              <a:solidFill>
                <a:srgbClr val="FFFF00"/>
              </a:solidFill>
            </a:endParaRPr>
          </a:p>
        </p:txBody>
      </p:sp>
      <p:sp>
        <p:nvSpPr>
          <p:cNvPr id="8196" name="Rectangle 2"/>
          <p:cNvSpPr>
            <a:spLocks noGrp="1" noChangeArrowheads="1"/>
          </p:cNvSpPr>
          <p:nvPr>
            <p:ph type="title"/>
          </p:nvPr>
        </p:nvSpPr>
        <p:spPr/>
        <p:txBody>
          <a:bodyPr/>
          <a:lstStyle/>
          <a:p>
            <a:pPr eaLnBrk="1" hangingPunct="1"/>
            <a:r>
              <a:rPr lang="en-US" smtClean="0"/>
              <a:t>Progress of knowing God</a:t>
            </a:r>
          </a:p>
        </p:txBody>
      </p:sp>
      <p:sp>
        <p:nvSpPr>
          <p:cNvPr id="8197" name="Rectangle 3"/>
          <p:cNvSpPr>
            <a:spLocks noGrp="1" noChangeArrowheads="1"/>
          </p:cNvSpPr>
          <p:nvPr>
            <p:ph type="body" idx="1"/>
          </p:nvPr>
        </p:nvSpPr>
        <p:spPr/>
        <p:txBody>
          <a:bodyPr/>
          <a:lstStyle/>
          <a:p>
            <a:pPr eaLnBrk="1" hangingPunct="1">
              <a:lnSpc>
                <a:spcPct val="90000"/>
              </a:lnSpc>
            </a:pPr>
            <a:r>
              <a:rPr lang="en-US" dirty="0" smtClean="0"/>
              <a:t>In the Old Testament:</a:t>
            </a:r>
          </a:p>
          <a:p>
            <a:pPr lvl="1">
              <a:lnSpc>
                <a:spcPct val="90000"/>
              </a:lnSpc>
            </a:pPr>
            <a:r>
              <a:rPr lang="en-US" dirty="0" smtClean="0"/>
              <a:t> The Father was known. God was known as ONE, though many indications of the trinity</a:t>
            </a:r>
          </a:p>
          <a:p>
            <a:pPr eaLnBrk="1" hangingPunct="1">
              <a:lnSpc>
                <a:spcPct val="90000"/>
              </a:lnSpc>
            </a:pPr>
            <a:r>
              <a:rPr lang="en-US" dirty="0" smtClean="0"/>
              <a:t>When Christ came</a:t>
            </a:r>
          </a:p>
          <a:p>
            <a:pPr lvl="1">
              <a:lnSpc>
                <a:spcPct val="90000"/>
              </a:lnSpc>
            </a:pPr>
            <a:r>
              <a:rPr lang="en-US" dirty="0" smtClean="0"/>
              <a:t> He declared the second person of the Trinity. To explain to us His work in creation and salvation.</a:t>
            </a:r>
          </a:p>
          <a:p>
            <a:pPr eaLnBrk="1" hangingPunct="1">
              <a:lnSpc>
                <a:spcPct val="90000"/>
              </a:lnSpc>
            </a:pPr>
            <a:r>
              <a:rPr lang="en-US" dirty="0" smtClean="0"/>
              <a:t>When the Church started to grow</a:t>
            </a:r>
          </a:p>
          <a:p>
            <a:pPr lvl="1">
              <a:lnSpc>
                <a:spcPct val="90000"/>
              </a:lnSpc>
            </a:pPr>
            <a:r>
              <a:rPr lang="en-US" dirty="0" smtClean="0"/>
              <a:t> the Holy Spirit declared Himself to us.</a:t>
            </a:r>
          </a:p>
        </p:txBody>
      </p:sp>
    </p:spTree>
    <p:extLst>
      <p:ext uri="{BB962C8B-B14F-4D97-AF65-F5344CB8AC3E}">
        <p14:creationId xmlns:p14="http://schemas.microsoft.com/office/powerpoint/2010/main" val="2704971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Historical background</a:t>
            </a:r>
            <a:endParaRPr lang="en-US" dirty="0"/>
          </a:p>
        </p:txBody>
      </p:sp>
      <p:sp>
        <p:nvSpPr>
          <p:cNvPr id="2" name="Oval 1"/>
          <p:cNvSpPr/>
          <p:nvPr/>
        </p:nvSpPr>
        <p:spPr>
          <a:xfrm>
            <a:off x="2628900" y="4038600"/>
            <a:ext cx="25146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Early Christians</a:t>
            </a:r>
            <a:br>
              <a:rPr lang="en-US" dirty="0" smtClean="0"/>
            </a:br>
            <a:r>
              <a:rPr lang="en-US" dirty="0" smtClean="0"/>
              <a:t>(Monotheistic and Trinity)</a:t>
            </a:r>
            <a:endParaRPr lang="en-US" dirty="0"/>
          </a:p>
        </p:txBody>
      </p:sp>
      <p:sp>
        <p:nvSpPr>
          <p:cNvPr id="3" name="Rectangle 2"/>
          <p:cNvSpPr/>
          <p:nvPr/>
        </p:nvSpPr>
        <p:spPr>
          <a:xfrm>
            <a:off x="2819400" y="1600200"/>
            <a:ext cx="2133600" cy="13716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Jews</a:t>
            </a:r>
          </a:p>
          <a:p>
            <a:pPr algn="ctr"/>
            <a:r>
              <a:rPr lang="en-US" dirty="0" smtClean="0"/>
              <a:t>(Monotheistic)</a:t>
            </a:r>
            <a:endParaRPr lang="en-US" dirty="0"/>
          </a:p>
        </p:txBody>
      </p:sp>
      <p:sp>
        <p:nvSpPr>
          <p:cNvPr id="5" name="Rectangle 4"/>
          <p:cNvSpPr/>
          <p:nvPr/>
        </p:nvSpPr>
        <p:spPr>
          <a:xfrm>
            <a:off x="6096000" y="2310319"/>
            <a:ext cx="2133600" cy="1371600"/>
          </a:xfrm>
          <a:prstGeom prst="rect">
            <a:avLst/>
          </a:prstGeom>
          <a:solidFill>
            <a:schemeClr val="tx1">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2">
                    <a:lumMod val="90000"/>
                  </a:schemeClr>
                </a:solidFill>
              </a:rPr>
              <a:t>Pagan</a:t>
            </a:r>
          </a:p>
          <a:p>
            <a:pPr algn="ctr"/>
            <a:r>
              <a:rPr lang="en-US" dirty="0" smtClean="0">
                <a:solidFill>
                  <a:schemeClr val="tx2">
                    <a:lumMod val="90000"/>
                  </a:schemeClr>
                </a:solidFill>
              </a:rPr>
              <a:t>(Polytheistic)</a:t>
            </a:r>
            <a:endParaRPr lang="en-US" dirty="0">
              <a:solidFill>
                <a:schemeClr val="tx2">
                  <a:lumMod val="90000"/>
                </a:schemeClr>
              </a:solidFill>
            </a:endParaRPr>
          </a:p>
        </p:txBody>
      </p:sp>
      <p:cxnSp>
        <p:nvCxnSpPr>
          <p:cNvPr id="8" name="Straight Arrow Connector 7"/>
          <p:cNvCxnSpPr>
            <a:stCxn id="3" idx="2"/>
            <a:endCxn id="2" idx="0"/>
          </p:cNvCxnSpPr>
          <p:nvPr/>
        </p:nvCxnSpPr>
        <p:spPr>
          <a:xfrm>
            <a:off x="3886200" y="2971800"/>
            <a:ext cx="0" cy="1066800"/>
          </a:xfrm>
          <a:prstGeom prst="straightConnector1">
            <a:avLst/>
          </a:prstGeom>
          <a:ln>
            <a:solidFill>
              <a:schemeClr val="tx1">
                <a:lumMod val="90000"/>
                <a:lumOff val="1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6039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p:txBody>
          <a:bodyPr/>
          <a:lstStyle/>
          <a:p>
            <a:endParaRPr lang="en-US" dirty="0"/>
          </a:p>
        </p:txBody>
      </p:sp>
      <p:sp>
        <p:nvSpPr>
          <p:cNvPr id="7" name="Title 6"/>
          <p:cNvSpPr>
            <a:spLocks noGrp="1"/>
          </p:cNvSpPr>
          <p:nvPr>
            <p:ph type="ctrTitle"/>
          </p:nvPr>
        </p:nvSpPr>
        <p:spPr>
          <a:xfrm>
            <a:off x="1219200" y="1219200"/>
            <a:ext cx="4419600" cy="1981200"/>
          </a:xfrm>
        </p:spPr>
        <p:txBody>
          <a:bodyPr/>
          <a:lstStyle/>
          <a:p>
            <a:r>
              <a:rPr lang="en-US" dirty="0" smtClean="0"/>
              <a:t>Who do </a:t>
            </a:r>
            <a:r>
              <a:rPr lang="en-US" smtClean="0"/>
              <a:t>you say I </a:t>
            </a:r>
            <a:r>
              <a:rPr lang="en-US" dirty="0" smtClean="0"/>
              <a:t>am?</a:t>
            </a:r>
            <a:endParaRPr lang="en-US" dirty="0"/>
          </a:p>
        </p:txBody>
      </p:sp>
      <p:sp>
        <p:nvSpPr>
          <p:cNvPr id="3" name="Date Placeholder 2"/>
          <p:cNvSpPr>
            <a:spLocks noGrp="1"/>
          </p:cNvSpPr>
          <p:nvPr>
            <p:ph type="dt" sz="half" idx="10"/>
          </p:nvPr>
        </p:nvSpPr>
        <p:spPr/>
        <p:txBody>
          <a:bodyPr/>
          <a:lstStyle/>
          <a:p>
            <a:r>
              <a:rPr lang="en-US" smtClean="0"/>
              <a:t>10/11/2013</a:t>
            </a:r>
            <a:endParaRPr lang="de-DE"/>
          </a:p>
        </p:txBody>
      </p:sp>
      <p:sp>
        <p:nvSpPr>
          <p:cNvPr id="4" name="Slide Number Placeholder 3"/>
          <p:cNvSpPr>
            <a:spLocks noGrp="1"/>
          </p:cNvSpPr>
          <p:nvPr>
            <p:ph type="sldNum" sz="quarter" idx="11"/>
          </p:nvPr>
        </p:nvSpPr>
        <p:spPr/>
        <p:txBody>
          <a:bodyPr/>
          <a:lstStyle/>
          <a:p>
            <a:fld id="{B11D3BAA-AE72-4AAC-BAC7-3D7D2BD9C823}" type="slidenum">
              <a:rPr lang="de-DE" smtClean="0"/>
              <a:pPr/>
              <a:t>5</a:t>
            </a:fld>
            <a:endParaRPr lang="de-DE"/>
          </a:p>
        </p:txBody>
      </p:sp>
      <p:sp>
        <p:nvSpPr>
          <p:cNvPr id="5" name="Footer Placeholder 4"/>
          <p:cNvSpPr>
            <a:spLocks noGrp="1"/>
          </p:cNvSpPr>
          <p:nvPr>
            <p:ph type="ftr" sz="quarter" idx="12"/>
          </p:nvPr>
        </p:nvSpPr>
        <p:spPr/>
        <p:txBody>
          <a:bodyPr/>
          <a:lstStyle/>
          <a:p>
            <a:r>
              <a:rPr lang="en-US" smtClean="0"/>
              <a:t>St. Mary Coptic Orthodox Church. East Brunswick, NJ. USA</a:t>
            </a:r>
            <a:endParaRPr lang="de-DE"/>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0373" y="1524000"/>
            <a:ext cx="2518993" cy="4509868"/>
          </a:xfrm>
          <a:prstGeom prst="rect">
            <a:avLst/>
          </a:prstGeom>
        </p:spPr>
      </p:pic>
    </p:spTree>
    <p:extLst>
      <p:ext uri="{BB962C8B-B14F-4D97-AF65-F5344CB8AC3E}">
        <p14:creationId xmlns:p14="http://schemas.microsoft.com/office/powerpoint/2010/main" val="3238694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10/11/2013</a:t>
            </a:r>
            <a:endParaRPr lang="de-DE"/>
          </a:p>
        </p:txBody>
      </p:sp>
      <p:sp>
        <p:nvSpPr>
          <p:cNvPr id="3" name="Footer Placeholder 2"/>
          <p:cNvSpPr>
            <a:spLocks noGrp="1"/>
          </p:cNvSpPr>
          <p:nvPr>
            <p:ph type="ftr" sz="quarter" idx="11"/>
          </p:nvPr>
        </p:nvSpPr>
        <p:spPr/>
        <p:txBody>
          <a:bodyPr/>
          <a:lstStyle/>
          <a:p>
            <a:r>
              <a:rPr lang="en-US" smtClean="0"/>
              <a:t>St. Mary Coptic Orthodox Church. East Brunswick, NJ. USA</a:t>
            </a:r>
            <a:endParaRPr lang="de-DE"/>
          </a:p>
        </p:txBody>
      </p:sp>
      <p:sp>
        <p:nvSpPr>
          <p:cNvPr id="4" name="Slide Number Placeholder 3"/>
          <p:cNvSpPr>
            <a:spLocks noGrp="1"/>
          </p:cNvSpPr>
          <p:nvPr>
            <p:ph type="sldNum" sz="quarter" idx="12"/>
          </p:nvPr>
        </p:nvSpPr>
        <p:spPr/>
        <p:txBody>
          <a:bodyPr/>
          <a:lstStyle/>
          <a:p>
            <a:fld id="{80ABA2C4-A645-45EB-A045-ECF573A68F6B}" type="slidenum">
              <a:rPr lang="de-DE" smtClean="0"/>
              <a:pPr/>
              <a:t>6</a:t>
            </a:fld>
            <a:endParaRPr lang="de-DE"/>
          </a:p>
        </p:txBody>
      </p:sp>
      <p:sp>
        <p:nvSpPr>
          <p:cNvPr id="5" name="Title 4"/>
          <p:cNvSpPr>
            <a:spLocks noGrp="1"/>
          </p:cNvSpPr>
          <p:nvPr>
            <p:ph type="title"/>
          </p:nvPr>
        </p:nvSpPr>
        <p:spPr/>
        <p:txBody>
          <a:bodyPr/>
          <a:lstStyle/>
          <a:p>
            <a:r>
              <a:rPr lang="en-US" dirty="0" smtClean="0"/>
              <a:t>Christians assertion</a:t>
            </a:r>
            <a:endParaRPr lang="en-US" dirty="0"/>
          </a:p>
        </p:txBody>
      </p:sp>
      <p:sp>
        <p:nvSpPr>
          <p:cNvPr id="6" name="TextBox 5"/>
          <p:cNvSpPr txBox="1"/>
          <p:nvPr/>
        </p:nvSpPr>
        <p:spPr>
          <a:xfrm>
            <a:off x="1143000" y="2209800"/>
            <a:ext cx="6629400" cy="1938992"/>
          </a:xfrm>
          <a:prstGeom prst="rect">
            <a:avLst/>
          </a:prstGeom>
          <a:noFill/>
        </p:spPr>
        <p:txBody>
          <a:bodyPr wrap="square" rtlCol="0">
            <a:spAutoFit/>
          </a:bodyPr>
          <a:lstStyle/>
          <a:p>
            <a:pPr algn="ctr"/>
            <a:r>
              <a:rPr lang="en-US" sz="4000" b="1" i="1" dirty="0" smtClean="0">
                <a:latin typeface="Constantia" panose="02030602050306030303" pitchFamily="18" charset="0"/>
              </a:rPr>
              <a:t>Jesus Christ is God</a:t>
            </a:r>
          </a:p>
          <a:p>
            <a:pPr algn="ctr"/>
            <a:r>
              <a:rPr lang="en-US" sz="4000" dirty="0" smtClean="0">
                <a:latin typeface="Constantia" panose="02030602050306030303" pitchFamily="18" charset="0"/>
              </a:rPr>
              <a:t>Through Him we are reconciled with the Father</a:t>
            </a:r>
            <a:endParaRPr lang="en-US" sz="4000" dirty="0">
              <a:latin typeface="Constantia" panose="02030602050306030303" pitchFamily="18" charset="0"/>
            </a:endParaRPr>
          </a:p>
        </p:txBody>
      </p:sp>
    </p:spTree>
    <p:extLst>
      <p:ext uri="{BB962C8B-B14F-4D97-AF65-F5344CB8AC3E}">
        <p14:creationId xmlns:p14="http://schemas.microsoft.com/office/powerpoint/2010/main" val="2949577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524000"/>
            <a:ext cx="8229600" cy="609600"/>
          </a:xfrm>
        </p:spPr>
        <p:txBody>
          <a:bodyPr>
            <a:noAutofit/>
          </a:bodyPr>
          <a:lstStyle/>
          <a:p>
            <a:r>
              <a:rPr lang="en-US" sz="3600" dirty="0" smtClean="0"/>
              <a:t>How can Christ be God and there is only One God?</a:t>
            </a:r>
          </a:p>
          <a:p>
            <a:endParaRPr lang="en-US" sz="3600" dirty="0" smtClean="0"/>
          </a:p>
          <a:p>
            <a:r>
              <a:rPr lang="en-US" sz="3600" dirty="0" smtClean="0"/>
              <a:t>If Jesus is God is He also Man?</a:t>
            </a:r>
            <a:endParaRPr lang="en-US" sz="3600" dirty="0"/>
          </a:p>
          <a:p>
            <a:endParaRPr lang="en-US" sz="3600" dirty="0" smtClean="0"/>
          </a:p>
          <a:p>
            <a:r>
              <a:rPr lang="en-US" sz="3600" dirty="0" smtClean="0"/>
              <a:t>How can the Holy Spirit be God and there is only One God?</a:t>
            </a:r>
            <a:endParaRPr lang="en-US" sz="3600" dirty="0"/>
          </a:p>
        </p:txBody>
      </p:sp>
      <p:sp>
        <p:nvSpPr>
          <p:cNvPr id="2" name="Date Placeholder 1"/>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80ABA2C4-A645-45EB-A045-ECF573A68F6B}" type="slidenum">
              <a:rPr lang="de-DE" smtClean="0"/>
              <a:pPr/>
              <a:t>7</a:t>
            </a:fld>
            <a:endParaRPr lang="de-DE"/>
          </a:p>
        </p:txBody>
      </p:sp>
      <p:sp>
        <p:nvSpPr>
          <p:cNvPr id="3" name="Footer Placeholder 2"/>
          <p:cNvSpPr>
            <a:spLocks noGrp="1"/>
          </p:cNvSpPr>
          <p:nvPr>
            <p:ph type="ftr" sz="quarter" idx="16"/>
          </p:nvPr>
        </p:nvSpPr>
        <p:spPr/>
        <p:txBody>
          <a:bodyPr/>
          <a:lstStyle/>
          <a:p>
            <a:r>
              <a:rPr lang="en-US" smtClean="0"/>
              <a:t>St. Mary Coptic Orthodox Church. East Brunswick, NJ. USA</a:t>
            </a:r>
            <a:endParaRPr lang="de-DE"/>
          </a:p>
        </p:txBody>
      </p:sp>
      <p:sp>
        <p:nvSpPr>
          <p:cNvPr id="5" name="Title 4"/>
          <p:cNvSpPr>
            <a:spLocks noGrp="1"/>
          </p:cNvSpPr>
          <p:nvPr>
            <p:ph type="title"/>
          </p:nvPr>
        </p:nvSpPr>
        <p:spPr/>
        <p:txBody>
          <a:bodyPr/>
          <a:lstStyle/>
          <a:p>
            <a:r>
              <a:rPr lang="en-US" dirty="0" smtClean="0"/>
              <a:t>Dilemma</a:t>
            </a:r>
            <a:endParaRPr lang="en-US" dirty="0"/>
          </a:p>
        </p:txBody>
      </p:sp>
    </p:spTree>
    <p:extLst>
      <p:ext uri="{BB962C8B-B14F-4D97-AF65-F5344CB8AC3E}">
        <p14:creationId xmlns:p14="http://schemas.microsoft.com/office/powerpoint/2010/main" val="298042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80ABA2C4-A645-45EB-A045-ECF573A68F6B}" type="slidenum">
              <a:rPr lang="de-DE" smtClean="0"/>
              <a:pPr/>
              <a:t>8</a:t>
            </a:fld>
            <a:endParaRPr lang="de-DE"/>
          </a:p>
        </p:txBody>
      </p:sp>
      <p:sp>
        <p:nvSpPr>
          <p:cNvPr id="3" name="Footer Placeholder 2"/>
          <p:cNvSpPr>
            <a:spLocks noGrp="1"/>
          </p:cNvSpPr>
          <p:nvPr>
            <p:ph type="ftr" sz="quarter" idx="16"/>
          </p:nvPr>
        </p:nvSpPr>
        <p:spPr/>
        <p:txBody>
          <a:bodyPr/>
          <a:lstStyle/>
          <a:p>
            <a:r>
              <a:rPr lang="en-US" smtClean="0"/>
              <a:t>St. Mary Coptic Orthodox Church. East Brunswick, NJ. USA</a:t>
            </a:r>
            <a:endParaRPr lang="de-DE"/>
          </a:p>
        </p:txBody>
      </p:sp>
      <p:sp>
        <p:nvSpPr>
          <p:cNvPr id="5" name="Title 4"/>
          <p:cNvSpPr>
            <a:spLocks noGrp="1"/>
          </p:cNvSpPr>
          <p:nvPr>
            <p:ph type="title"/>
          </p:nvPr>
        </p:nvSpPr>
        <p:spPr/>
        <p:txBody>
          <a:bodyPr/>
          <a:lstStyle/>
          <a:p>
            <a:r>
              <a:rPr lang="en-US" dirty="0" smtClean="0"/>
              <a:t>How to solve it?</a:t>
            </a:r>
            <a:endParaRPr lang="en-US" dirty="0"/>
          </a:p>
        </p:txBody>
      </p:sp>
      <p:sp>
        <p:nvSpPr>
          <p:cNvPr id="7" name="Rectangle 6"/>
          <p:cNvSpPr/>
          <p:nvPr/>
        </p:nvSpPr>
        <p:spPr>
          <a:xfrm>
            <a:off x="1676400" y="2286000"/>
            <a:ext cx="5791200" cy="2831544"/>
          </a:xfrm>
          <a:prstGeom prst="rect">
            <a:avLst/>
          </a:prstGeom>
        </p:spPr>
        <p:txBody>
          <a:bodyPr wrap="square">
            <a:spAutoFit/>
          </a:bodyPr>
          <a:lstStyle/>
          <a:p>
            <a:pPr algn="ctr"/>
            <a:r>
              <a:rPr lang="en-US" sz="3200" b="1" i="1" dirty="0">
                <a:latin typeface="Georgia" panose="02040502050405020303" pitchFamily="18" charset="0"/>
              </a:rPr>
              <a:t>Trust in the LORD with all your heart, and do not lean on your own understanding. </a:t>
            </a:r>
          </a:p>
          <a:p>
            <a:pPr algn="ctr"/>
            <a:r>
              <a:rPr lang="en-US" sz="3200" b="1" i="1" dirty="0">
                <a:solidFill>
                  <a:srgbClr val="008080"/>
                </a:solidFill>
                <a:latin typeface="Georgia" panose="02040502050405020303" pitchFamily="18" charset="0"/>
              </a:rPr>
              <a:t>(Pro 3:5 ESV)</a:t>
            </a:r>
            <a:endParaRPr lang="en-US" sz="3200" b="1" i="1" dirty="0">
              <a:solidFill>
                <a:prstClr val="black"/>
              </a:solidFill>
              <a:latin typeface="Georgia" panose="02040502050405020303" pitchFamily="18" charset="0"/>
            </a:endParaRPr>
          </a:p>
          <a:p>
            <a:endParaRPr lang="en-US" dirty="0">
              <a:solidFill>
                <a:prstClr val="black"/>
              </a:solidFill>
              <a:latin typeface="Georgia" panose="02040502050405020303" pitchFamily="18" charset="0"/>
            </a:endParaRPr>
          </a:p>
        </p:txBody>
      </p:sp>
    </p:spTree>
    <p:extLst>
      <p:ext uri="{BB962C8B-B14F-4D97-AF65-F5344CB8AC3E}">
        <p14:creationId xmlns:p14="http://schemas.microsoft.com/office/powerpoint/2010/main" val="3841009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does it mean that Jesus is God in relation to the Father?</a:t>
            </a:r>
          </a:p>
          <a:p>
            <a:endParaRPr lang="en-US" dirty="0"/>
          </a:p>
          <a:p>
            <a:r>
              <a:rPr lang="en-US" dirty="0" smtClean="0"/>
              <a:t>Who is Jesus Christ? God, Man,…? And what is the relation between His divinity and humanity?</a:t>
            </a:r>
            <a:endParaRPr lang="en-US" dirty="0"/>
          </a:p>
        </p:txBody>
      </p:sp>
      <p:sp>
        <p:nvSpPr>
          <p:cNvPr id="3" name="Date Placeholder 2"/>
          <p:cNvSpPr>
            <a:spLocks noGrp="1"/>
          </p:cNvSpPr>
          <p:nvPr>
            <p:ph type="dt" sz="half" idx="14"/>
          </p:nvPr>
        </p:nvSpPr>
        <p:spPr/>
        <p:txBody>
          <a:bodyPr/>
          <a:lstStyle/>
          <a:p>
            <a:r>
              <a:rPr lang="en-US" smtClean="0"/>
              <a:t>10/11/2013</a:t>
            </a:r>
            <a:endParaRPr lang="de-DE"/>
          </a:p>
        </p:txBody>
      </p:sp>
      <p:sp>
        <p:nvSpPr>
          <p:cNvPr id="4" name="Slide Number Placeholder 3"/>
          <p:cNvSpPr>
            <a:spLocks noGrp="1"/>
          </p:cNvSpPr>
          <p:nvPr>
            <p:ph type="sldNum" sz="quarter" idx="15"/>
          </p:nvPr>
        </p:nvSpPr>
        <p:spPr/>
        <p:txBody>
          <a:bodyPr/>
          <a:lstStyle/>
          <a:p>
            <a:fld id="{B11D3BAA-AE72-4AAC-BAC7-3D7D2BD9C823}" type="slidenum">
              <a:rPr lang="de-DE" smtClean="0"/>
              <a:pPr/>
              <a:t>9</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a:p>
        </p:txBody>
      </p:sp>
      <p:sp>
        <p:nvSpPr>
          <p:cNvPr id="6" name="Title 5"/>
          <p:cNvSpPr>
            <a:spLocks noGrp="1"/>
          </p:cNvSpPr>
          <p:nvPr>
            <p:ph type="title"/>
          </p:nvPr>
        </p:nvSpPr>
        <p:spPr/>
        <p:txBody>
          <a:bodyPr/>
          <a:lstStyle/>
          <a:p>
            <a:r>
              <a:rPr lang="en-US" dirty="0" smtClean="0"/>
              <a:t>Two questions</a:t>
            </a:r>
            <a:endParaRPr lang="en-US" dirty="0"/>
          </a:p>
        </p:txBody>
      </p:sp>
    </p:spTree>
    <p:extLst>
      <p:ext uri="{BB962C8B-B14F-4D97-AF65-F5344CB8AC3E}">
        <p14:creationId xmlns:p14="http://schemas.microsoft.com/office/powerpoint/2010/main" val="135117326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MBT_Brownish">
      <a:dk1>
        <a:srgbClr val="935409"/>
      </a:dk1>
      <a:lt1>
        <a:srgbClr val="002060"/>
      </a:lt1>
      <a:dk2>
        <a:srgbClr val="B79214"/>
      </a:dk2>
      <a:lt2>
        <a:srgbClr val="FDF59C"/>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6599</TotalTime>
  <Words>1531</Words>
  <Application>Microsoft Office PowerPoint</Application>
  <PresentationFormat>On-screen Show (4:3)</PresentationFormat>
  <Paragraphs>198</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Paper</vt:lpstr>
      <vt:lpstr>Councils and Heresies</vt:lpstr>
      <vt:lpstr>Why Does God allow heresies?</vt:lpstr>
      <vt:lpstr>Progress of knowing God</vt:lpstr>
      <vt:lpstr>Historical background</vt:lpstr>
      <vt:lpstr>Who do you say I am?</vt:lpstr>
      <vt:lpstr>Christians assertion</vt:lpstr>
      <vt:lpstr>Dilemma</vt:lpstr>
      <vt:lpstr>How to solve it?</vt:lpstr>
      <vt:lpstr>Two questions</vt:lpstr>
      <vt:lpstr>How did people try to understand the relationship between Christ and God</vt:lpstr>
      <vt:lpstr>More Heresies (subordination)</vt:lpstr>
      <vt:lpstr>The Faith of the Church</vt:lpstr>
      <vt:lpstr>The Trinity</vt:lpstr>
      <vt:lpstr>The Trinity</vt:lpstr>
      <vt:lpstr>Versus from the Bible</vt:lpstr>
      <vt:lpstr>Father and Son</vt:lpstr>
      <vt:lpstr>Heresy about the divinity of Christ The Arian Heresy</vt:lpstr>
      <vt:lpstr>What was next?</vt:lpstr>
      <vt:lpstr>Heresies about the Nature of Christ</vt:lpstr>
      <vt:lpstr>Who is Christ</vt:lpstr>
      <vt:lpstr>PowerPoint Presentation</vt:lpstr>
      <vt:lpstr>PowerPoint Presentation</vt:lpstr>
      <vt:lpstr>Next weeks we start the details</vt:lpstr>
    </vt:vector>
  </TitlesOfParts>
  <Company>Alcatel-Lucent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Against the Heathen</dc:title>
  <dc:creator>Mourad Takla</dc:creator>
  <cp:lastModifiedBy>Mourad Takla</cp:lastModifiedBy>
  <cp:revision>120</cp:revision>
  <dcterms:created xsi:type="dcterms:W3CDTF">2012-09-22T22:41:11Z</dcterms:created>
  <dcterms:modified xsi:type="dcterms:W3CDTF">2020-06-13T16:09:53Z</dcterms:modified>
</cp:coreProperties>
</file>