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1" r:id="rId3"/>
    <p:sldId id="266" r:id="rId4"/>
    <p:sldId id="274" r:id="rId5"/>
    <p:sldId id="272" r:id="rId6"/>
    <p:sldId id="273" r:id="rId7"/>
    <p:sldId id="279" r:id="rId8"/>
    <p:sldId id="280" r:id="rId9"/>
    <p:sldId id="281" r:id="rId10"/>
    <p:sldId id="286" r:id="rId11"/>
    <p:sldId id="287" r:id="rId12"/>
    <p:sldId id="276" r:id="rId13"/>
    <p:sldId id="271" r:id="rId14"/>
    <p:sldId id="275" r:id="rId15"/>
    <p:sldId id="278" r:id="rId16"/>
    <p:sldId id="284" r:id="rId17"/>
    <p:sldId id="285" r:id="rId18"/>
    <p:sldId id="277" r:id="rId19"/>
    <p:sldId id="282" r:id="rId20"/>
    <p:sldId id="283" r:id="rId21"/>
    <p:sldId id="270" r:id="rId2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06" autoAdjust="0"/>
  </p:normalViewPr>
  <p:slideViewPr>
    <p:cSldViewPr>
      <p:cViewPr varScale="1">
        <p:scale>
          <a:sx n="74" d="100"/>
          <a:sy n="74" d="100"/>
        </p:scale>
        <p:origin x="-169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C03EBB3-95AA-4062-B66A-AF30553AD5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49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48A736A-137E-4C45-8F03-F6DE2CF468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74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4328BE-9534-4359-B079-9B78142B7971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5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02F90C91-4DB7-441B-9503-E07F1292D425}" type="slidenum">
              <a:rPr kumimoji="0" lang="en-US" altLang="en-US">
                <a:latin typeface="Tahoma" pitchFamily="34" charset="0"/>
              </a:rPr>
              <a:pPr/>
              <a:t>5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27831A50-0EE8-415A-B326-3B0DCC0BF44A}" type="slidenum">
              <a:rPr kumimoji="0" lang="en-US" altLang="en-US">
                <a:latin typeface="Tahoma" pitchFamily="34" charset="0"/>
              </a:rPr>
              <a:pPr/>
              <a:t>6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F383C4-E792-4C0D-A02D-CB37E4B0645D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 dirty="0"/>
          </a:p>
        </p:txBody>
      </p:sp>
      <p:pic>
        <p:nvPicPr>
          <p:cNvPr id="6146" name="Picture 2" descr="C:\MBT\Chur\StMaryCross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8742" y="457200"/>
            <a:ext cx="745667" cy="70961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03A5-BFE6-4B0A-9BC3-5D4B1CC4872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EA8D-681C-4B5C-A219-8BD9E18A14A4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1D3BAA-AE72-4AAC-BAC7-3D7D2BD9C823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B6A4-D166-45B4-84AA-A41B2C34C48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4E5A6-B7D1-4F07-B903-F82915FCCE94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D06B-DA1B-4AFE-BCF8-F5385A62191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BA2C4-A645-45EB-A045-ECF573A68F6B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9916-F46D-4C18-A763-9F35B9FE631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BE9374C-7CD9-4895-863C-097C7422E70D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314F5F-E0D6-48A5-93A3-60145D9EF7E2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6119226-0FB1-4830-A2A0-602C757C9FA3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962400"/>
            <a:ext cx="4572000" cy="1143000"/>
          </a:xfrm>
        </p:spPr>
        <p:txBody>
          <a:bodyPr/>
          <a:lstStyle/>
          <a:p>
            <a:r>
              <a:rPr lang="en-US" sz="4000" b="1" dirty="0" smtClean="0"/>
              <a:t>St. Athanasius vs. </a:t>
            </a:r>
            <a:r>
              <a:rPr lang="en-US" sz="4000" b="1" smtClean="0"/>
              <a:t>Arius</a:t>
            </a:r>
            <a:endParaRPr lang="en-US" sz="4000" b="1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219200"/>
            <a:ext cx="5181600" cy="2071468"/>
          </a:xfrm>
        </p:spPr>
        <p:txBody>
          <a:bodyPr/>
          <a:lstStyle/>
          <a:p>
            <a:r>
              <a:rPr lang="en-US" b="1" dirty="0" smtClean="0"/>
              <a:t>Nicaea</a:t>
            </a:r>
            <a:br>
              <a:rPr lang="en-US" b="1" dirty="0" smtClean="0"/>
            </a:br>
            <a:r>
              <a:rPr lang="en-US" b="1" dirty="0" smtClean="0"/>
              <a:t>The First Council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Versus used by Arius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95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' </a:t>
            </a:r>
            <a:r>
              <a:rPr lang="en-US" dirty="0"/>
              <a:t>for My Father is </a:t>
            </a:r>
            <a:r>
              <a:rPr lang="en-US" b="1" dirty="0"/>
              <a:t>greater than I</a:t>
            </a:r>
            <a:r>
              <a:rPr lang="en-US" dirty="0"/>
              <a:t>. </a:t>
            </a:r>
            <a:r>
              <a:rPr lang="en-US" dirty="0" smtClean="0"/>
              <a:t>John 14:28</a:t>
            </a:r>
          </a:p>
          <a:p>
            <a:r>
              <a:rPr lang="en-US" dirty="0"/>
              <a:t>"But of that day and hour no one knows, not even the angels in heaven, </a:t>
            </a:r>
            <a:r>
              <a:rPr lang="en-US" b="1" dirty="0"/>
              <a:t>nor the Son</a:t>
            </a:r>
            <a:r>
              <a:rPr lang="en-US" dirty="0"/>
              <a:t>, but only the Father</a:t>
            </a:r>
            <a:r>
              <a:rPr lang="en-US" dirty="0" smtClean="0"/>
              <a:t>. (</a:t>
            </a:r>
            <a:r>
              <a:rPr lang="en-US" dirty="0"/>
              <a:t>Mar 13:32)</a:t>
            </a:r>
          </a:p>
          <a:p>
            <a:r>
              <a:rPr lang="en-US" dirty="0" smtClean="0"/>
              <a:t>And </a:t>
            </a:r>
            <a:r>
              <a:rPr lang="en-US" dirty="0"/>
              <a:t>now, O Father, glorify Me together with Yourself, </a:t>
            </a:r>
            <a:r>
              <a:rPr lang="en-US" b="1" dirty="0" err="1"/>
              <a:t>Joh</a:t>
            </a:r>
            <a:r>
              <a:rPr lang="en-US" b="1" dirty="0"/>
              <a:t> 17:5</a:t>
            </a:r>
            <a:r>
              <a:rPr lang="en-US" dirty="0"/>
              <a:t> 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F1B6A4-D166-45B4-84AA-A41B2C34C48F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Arius misunderstand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343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Pope Peter the Seal of the Martyrs (17</a:t>
            </a:r>
            <a:r>
              <a:rPr lang="en-US" baseline="30000" dirty="0" smtClean="0"/>
              <a:t>th</a:t>
            </a:r>
            <a:r>
              <a:rPr lang="en-US" dirty="0" smtClean="0"/>
              <a:t> Pope)(311 A.D.) expelled Arius due to his teaching</a:t>
            </a:r>
          </a:p>
          <a:p>
            <a:r>
              <a:rPr lang="en-US" dirty="0" smtClean="0"/>
              <a:t>After St. Peter’s martyrdom, Arius tricked Pope </a:t>
            </a:r>
            <a:r>
              <a:rPr lang="en-US" dirty="0" err="1" smtClean="0"/>
              <a:t>Achillas</a:t>
            </a:r>
            <a:r>
              <a:rPr lang="en-US" dirty="0" smtClean="0"/>
              <a:t> to accept him.</a:t>
            </a:r>
          </a:p>
          <a:p>
            <a:r>
              <a:rPr lang="en-US" dirty="0" smtClean="0"/>
              <a:t>Pope </a:t>
            </a:r>
            <a:r>
              <a:rPr lang="en-US" dirty="0" err="1" smtClean="0"/>
              <a:t>Achillas</a:t>
            </a:r>
            <a:r>
              <a:rPr lang="en-US" dirty="0" smtClean="0"/>
              <a:t> dies after 6 months (312 A.D.)</a:t>
            </a:r>
          </a:p>
          <a:p>
            <a:r>
              <a:rPr lang="en-US" dirty="0" smtClean="0"/>
              <a:t>Pope Alexander (19</a:t>
            </a:r>
            <a:r>
              <a:rPr lang="en-US" baseline="30000" dirty="0" smtClean="0"/>
              <a:t>th</a:t>
            </a:r>
            <a:r>
              <a:rPr lang="en-US" dirty="0" smtClean="0"/>
              <a:t> Pope) warned him again</a:t>
            </a:r>
          </a:p>
          <a:p>
            <a:r>
              <a:rPr lang="en-US" dirty="0" smtClean="0"/>
              <a:t>Arius wrote songs about his teaching to spread in Alexandria</a:t>
            </a:r>
          </a:p>
          <a:p>
            <a:r>
              <a:rPr lang="en-US" dirty="0" smtClean="0"/>
              <a:t>A local council was held and expelled him out of Alexandria</a:t>
            </a:r>
          </a:p>
          <a:p>
            <a:r>
              <a:rPr lang="en-US" dirty="0" smtClean="0"/>
              <a:t>Arius travelled to those who support his him and attacked pope Alexander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in Alexandria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543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Constantine just united the Empire</a:t>
            </a:r>
          </a:p>
          <a:p>
            <a:r>
              <a:rPr lang="en-US" dirty="0" smtClean="0"/>
              <a:t>The Edict of Milan was in 318 A.D.</a:t>
            </a:r>
          </a:p>
          <a:p>
            <a:endParaRPr lang="en-US" dirty="0"/>
          </a:p>
          <a:p>
            <a:r>
              <a:rPr lang="en-US" dirty="0" smtClean="0"/>
              <a:t>By 325 A.D. there is a big problem in the Empire coming from Alexandria about </a:t>
            </a:r>
          </a:p>
          <a:p>
            <a:pPr lvl="1"/>
            <a:r>
              <a:rPr lang="en-US" dirty="0" smtClean="0"/>
              <a:t>Is Jesus Equal to the Father or not?</a:t>
            </a:r>
          </a:p>
          <a:p>
            <a:r>
              <a:rPr lang="en-US" dirty="0" smtClean="0"/>
              <a:t>He tried to resolve it by sending a representative to Alexandria and calls for reconciliation and acceptance</a:t>
            </a:r>
          </a:p>
          <a:p>
            <a:endParaRPr lang="en-US" dirty="0"/>
          </a:p>
          <a:p>
            <a:r>
              <a:rPr lang="en-US" dirty="0" smtClean="0"/>
              <a:t>When problem was not solved, he called for an ecumenical council (World Wide meeting of Bishops)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Call for a council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544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Pope Alexander, St. </a:t>
            </a:r>
            <a:r>
              <a:rPr lang="en-US" altLang="en-US" sz="2400" dirty="0" err="1"/>
              <a:t>Paphnotius</a:t>
            </a:r>
            <a:r>
              <a:rPr lang="en-US" altLang="en-US" sz="2400" dirty="0"/>
              <a:t> the confessor, Deacon Athanasius</a:t>
            </a:r>
          </a:p>
          <a:p>
            <a:r>
              <a:rPr lang="en-US" altLang="en-US" sz="2400" dirty="0"/>
              <a:t>St. </a:t>
            </a:r>
            <a:r>
              <a:rPr lang="en-US" altLang="en-US" sz="2400" dirty="0" err="1"/>
              <a:t>Macarius</a:t>
            </a:r>
            <a:r>
              <a:rPr lang="en-US" altLang="en-US" sz="2400" dirty="0"/>
              <a:t> of Jerusalem</a:t>
            </a:r>
          </a:p>
          <a:p>
            <a:r>
              <a:rPr lang="en-US" altLang="en-US" sz="2400" dirty="0"/>
              <a:t>Pope of Rome sent </a:t>
            </a:r>
            <a:r>
              <a:rPr lang="en-US" altLang="en-US" sz="2400" dirty="0" smtClean="0"/>
              <a:t>delegates</a:t>
            </a:r>
          </a:p>
          <a:p>
            <a:r>
              <a:rPr lang="en-US" altLang="en-US" sz="2400" dirty="0" smtClean="0"/>
              <a:t>St. Nicolas of Myra</a:t>
            </a:r>
            <a:endParaRPr lang="en-US" altLang="en-US" sz="2400" dirty="0"/>
          </a:p>
          <a:p>
            <a:r>
              <a:rPr lang="en-US" altLang="en-US" sz="2400" dirty="0"/>
              <a:t>Eusebius of Nicomedia, (Pro Arius)</a:t>
            </a:r>
          </a:p>
          <a:p>
            <a:r>
              <a:rPr lang="en-US" altLang="en-US" sz="2400" dirty="0" smtClean="0"/>
              <a:t>Eusebius </a:t>
            </a:r>
            <a:r>
              <a:rPr lang="en-US" altLang="en-US" sz="2400" dirty="0"/>
              <a:t>of </a:t>
            </a:r>
            <a:r>
              <a:rPr lang="en-US" altLang="en-US" sz="2400" dirty="0" smtClean="0"/>
              <a:t>Caesarea (Started as Arian and changed)</a:t>
            </a:r>
          </a:p>
          <a:p>
            <a:r>
              <a:rPr lang="en-US" altLang="en-US" sz="2400" dirty="0" smtClean="0"/>
              <a:t>Arius</a:t>
            </a:r>
          </a:p>
          <a:p>
            <a:r>
              <a:rPr lang="en-US" altLang="en-US" sz="2400" dirty="0" smtClean="0"/>
              <a:t>Total </a:t>
            </a:r>
            <a:r>
              <a:rPr lang="en-US" altLang="en-US" sz="2400" dirty="0"/>
              <a:t>number varied, finally recorded as 318 (Gen 14:14)</a:t>
            </a:r>
          </a:p>
          <a:p>
            <a:pPr marL="0" indent="0">
              <a:buNone/>
            </a:pPr>
            <a:r>
              <a:rPr lang="en-US" altLang="en-US" sz="2400" dirty="0" smtClean="0"/>
              <a:t> </a:t>
            </a:r>
            <a:endParaRPr lang="en-US" alt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was there?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62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Division was over one minor letter “I”</a:t>
            </a:r>
          </a:p>
          <a:p>
            <a:r>
              <a:rPr lang="en-US" dirty="0" smtClean="0"/>
              <a:t>Is Christ </a:t>
            </a:r>
            <a:r>
              <a:rPr lang="en-US" b="1" dirty="0" smtClean="0"/>
              <a:t>same essence </a:t>
            </a:r>
            <a:r>
              <a:rPr lang="en-US" dirty="0" smtClean="0"/>
              <a:t>as the Father (</a:t>
            </a:r>
            <a:r>
              <a:rPr lang="en-US" dirty="0" err="1" smtClean="0"/>
              <a:t>homoousius</a:t>
            </a:r>
            <a:r>
              <a:rPr lang="en-US" dirty="0" smtClean="0"/>
              <a:t>) </a:t>
            </a:r>
          </a:p>
          <a:p>
            <a:r>
              <a:rPr lang="en-US" dirty="0" smtClean="0"/>
              <a:t>Or Christ is of </a:t>
            </a:r>
            <a:r>
              <a:rPr lang="en-US" b="1" dirty="0" smtClean="0"/>
              <a:t>similar essence </a:t>
            </a:r>
            <a:r>
              <a:rPr lang="en-US" dirty="0" smtClean="0"/>
              <a:t>to the Father (</a:t>
            </a:r>
            <a:r>
              <a:rPr lang="en-US" dirty="0" err="1" smtClean="0"/>
              <a:t>homo</a:t>
            </a:r>
            <a:r>
              <a:rPr lang="en-US" b="1" i="1" u="sng" dirty="0" err="1" smtClean="0"/>
              <a:t>i</a:t>
            </a:r>
            <a:r>
              <a:rPr lang="en-US" dirty="0" err="1" smtClean="0"/>
              <a:t>ousius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Though the word was not in the Bible but was required to challenge the Arians with their twisted language</a:t>
            </a:r>
          </a:p>
          <a:p>
            <a:endParaRPr lang="en-US" dirty="0"/>
          </a:p>
          <a:p>
            <a:r>
              <a:rPr lang="en-US" dirty="0" smtClean="0"/>
              <a:t>They would accept some terminology but indicating their own version of understanding it and not what others meant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one Iota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565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400" smtClean="0">
                <a:solidFill>
                  <a:srgbClr val="FFFF00"/>
                </a:solidFill>
              </a:rPr>
              <a:t>St. Mary Coptic Orthodox Church, East Brunswick, NJ. USA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1F14B10-FB4C-4FDE-967F-E7D4530404ED}" type="slidenum">
              <a:rPr lang="en-US" altLang="en-US" sz="1400" smtClean="0">
                <a:solidFill>
                  <a:srgbClr val="FFFF00"/>
                </a:solidFill>
              </a:rPr>
              <a:pPr/>
              <a:t>16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Versus that proves the divinity of Jesus Christ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John 10:30  I and </a:t>
            </a:r>
            <a:r>
              <a:rPr lang="en-US" altLang="en-US" sz="2800" i="1" smtClean="0"/>
              <a:t>my</a:t>
            </a:r>
            <a:r>
              <a:rPr lang="en-US" altLang="en-US" sz="2800" smtClean="0"/>
              <a:t> Father are one.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Jews understood the meaning and wanted to kill him (John 10:33, Joh 19:7)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Joh 14:10 Do you not believe that I </a:t>
            </a:r>
            <a:r>
              <a:rPr lang="en-US" altLang="en-US" sz="2800" i="1" smtClean="0"/>
              <a:t>am</a:t>
            </a:r>
            <a:r>
              <a:rPr lang="en-US" altLang="en-US" sz="2800" smtClean="0"/>
              <a:t> in the Father and the Father in Me,…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smtClean="0"/>
              <a:t>   but the Father that dwelleth in me, he doeth the works.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Joh 14:11  Believe me that I </a:t>
            </a:r>
            <a:r>
              <a:rPr lang="en-US" altLang="en-US" sz="2800" i="1" smtClean="0"/>
              <a:t>am</a:t>
            </a:r>
            <a:r>
              <a:rPr lang="en-US" altLang="en-US" sz="2800" smtClean="0"/>
              <a:t> in the Father, and the Father in me:</a:t>
            </a:r>
          </a:p>
        </p:txBody>
      </p:sp>
    </p:spTree>
    <p:extLst>
      <p:ext uri="{BB962C8B-B14F-4D97-AF65-F5344CB8AC3E}">
        <p14:creationId xmlns:p14="http://schemas.microsoft.com/office/powerpoint/2010/main" val="1749594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400" smtClean="0">
                <a:solidFill>
                  <a:srgbClr val="FFFF00"/>
                </a:solidFill>
              </a:rPr>
              <a:t>St. Mary Coptic Orthodox Church, East Brunswick, NJ. USA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050C64F-C12F-46EC-BACF-69F4A5DE23D6}" type="slidenum">
              <a:rPr lang="en-US" altLang="en-US" sz="1400" smtClean="0">
                <a:solidFill>
                  <a:srgbClr val="FFFF00"/>
                </a:solidFill>
              </a:rPr>
              <a:pPr/>
              <a:t>17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versus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Joh 1:1</a:t>
            </a:r>
            <a:r>
              <a:rPr lang="en-US" altLang="en-US" smtClean="0"/>
              <a:t>  In the beginning was the Word, and the Word was with God, and the Word was God.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1Co 1:24  Christ </a:t>
            </a:r>
            <a:r>
              <a:rPr lang="en-US" altLang="en-US" i="1" smtClean="0"/>
              <a:t>is</a:t>
            </a:r>
            <a:r>
              <a:rPr lang="en-US" altLang="en-US" smtClean="0"/>
              <a:t> the power of God and the wisdom of God.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Joh 17:21</a:t>
            </a:r>
            <a:r>
              <a:rPr lang="en-US" altLang="en-US" smtClean="0"/>
              <a:t>  that they all may be one, </a:t>
            </a:r>
            <a:r>
              <a:rPr lang="en-US" altLang="en-US" u="sng" smtClean="0"/>
              <a:t>as You, Father, </a:t>
            </a:r>
            <a:r>
              <a:rPr lang="en-US" altLang="en-US" i="1" u="sng" smtClean="0"/>
              <a:t>are</a:t>
            </a:r>
            <a:r>
              <a:rPr lang="en-US" altLang="en-US" u="sng" smtClean="0"/>
              <a:t> in Me, and I in You</a:t>
            </a:r>
            <a:r>
              <a:rPr lang="en-US" altLang="en-US" smtClean="0"/>
              <a:t>, that they also may be one in Us,</a:t>
            </a:r>
          </a:p>
        </p:txBody>
      </p:sp>
    </p:spTree>
    <p:extLst>
      <p:ext uri="{BB962C8B-B14F-4D97-AF65-F5344CB8AC3E}">
        <p14:creationId xmlns:p14="http://schemas.microsoft.com/office/powerpoint/2010/main" val="3858761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Decision to excommunicate Arius and those who supported him</a:t>
            </a:r>
          </a:p>
          <a:p>
            <a:r>
              <a:rPr lang="en-US" dirty="0" smtClean="0"/>
              <a:t>Accept the Trinitarian doctrine</a:t>
            </a:r>
          </a:p>
          <a:p>
            <a:r>
              <a:rPr lang="en-US" dirty="0" smtClean="0"/>
              <a:t>Wrote the creed till</a:t>
            </a:r>
          </a:p>
          <a:p>
            <a:pPr lvl="1"/>
            <a:r>
              <a:rPr lang="en-US" dirty="0" smtClean="0"/>
              <a:t>“His kingdom shall have no end.”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81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St. Alexander’s departure, St. Athanasius became the Bishop of Alexandria</a:t>
            </a:r>
          </a:p>
          <a:p>
            <a:r>
              <a:rPr lang="en-US" dirty="0" smtClean="0"/>
              <a:t>He struggled with the Arian for 45 Years</a:t>
            </a:r>
          </a:p>
          <a:p>
            <a:r>
              <a:rPr lang="en-US" dirty="0" smtClean="0"/>
              <a:t>Expelled from his see 5 times</a:t>
            </a:r>
          </a:p>
          <a:p>
            <a:r>
              <a:rPr lang="en-US" dirty="0" smtClean="0"/>
              <a:t>Contra Mondo</a:t>
            </a:r>
          </a:p>
          <a:p>
            <a:endParaRPr lang="en-US" dirty="0"/>
          </a:p>
          <a:p>
            <a:r>
              <a:rPr lang="en-US" dirty="0" smtClean="0"/>
              <a:t>The same heresy exists today in Jehovah’s witness, Islam, and all those who deny the divinity and equality of the Son to the Father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it finish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17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Trinity</a:t>
            </a:r>
          </a:p>
          <a:p>
            <a:r>
              <a:rPr lang="en-US" dirty="0" smtClean="0"/>
              <a:t>The council</a:t>
            </a:r>
          </a:p>
          <a:p>
            <a:r>
              <a:rPr lang="en-US" dirty="0" smtClean="0"/>
              <a:t>Outcome of the council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872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Date of Celebrating Easter</a:t>
            </a:r>
          </a:p>
          <a:p>
            <a:r>
              <a:rPr lang="en-US" altLang="en-US" dirty="0" err="1"/>
              <a:t>Meletian</a:t>
            </a:r>
            <a:r>
              <a:rPr lang="en-US" altLang="en-US" dirty="0"/>
              <a:t> schism</a:t>
            </a:r>
          </a:p>
          <a:p>
            <a:r>
              <a:rPr lang="en-US" altLang="en-US" dirty="0"/>
              <a:t>Other issues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0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7200" dirty="0" smtClean="0"/>
              <a:t>Amen</a:t>
            </a:r>
            <a:endParaRPr lang="en-US" sz="7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Glory be to God forever and Ever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798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As a result of the Council of Nicaea a better definition of the trinity was established</a:t>
            </a:r>
          </a:p>
          <a:p>
            <a:r>
              <a:rPr lang="en-US" sz="3600" dirty="0" smtClean="0"/>
              <a:t>We believe in </a:t>
            </a:r>
            <a:r>
              <a:rPr lang="en-US" sz="3600" b="1" u="sng" dirty="0" smtClean="0"/>
              <a:t>One God</a:t>
            </a:r>
          </a:p>
          <a:p>
            <a:r>
              <a:rPr lang="en-US" sz="3600" dirty="0" smtClean="0"/>
              <a:t>God is ONE </a:t>
            </a:r>
            <a:r>
              <a:rPr lang="en-US" sz="3600" dirty="0" err="1" smtClean="0"/>
              <a:t>Ousia</a:t>
            </a:r>
            <a:r>
              <a:rPr lang="en-US" sz="3600" dirty="0" smtClean="0"/>
              <a:t> (essence)</a:t>
            </a:r>
          </a:p>
          <a:p>
            <a:r>
              <a:rPr lang="en-US" sz="3600" dirty="0" smtClean="0"/>
              <a:t>Three Equal Hypostasis (persons)</a:t>
            </a: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Trinity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001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Trinity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r>
              <a:rPr lang="en-US" altLang="en-US" sz="1400" smtClean="0"/>
              <a:t>St. Mary Coptic Orthodox Church, East Brunswick, NJ. USA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E3B670CD-D2DD-48E7-99AA-24A12C1EDAFC}" type="slidenum">
              <a:rPr lang="en-US" altLang="en-US" sz="1400"/>
              <a:pPr/>
              <a:t>4</a:t>
            </a:fld>
            <a:endParaRPr lang="en-US" altLang="en-US" sz="1400"/>
          </a:p>
        </p:txBody>
      </p:sp>
      <p:sp>
        <p:nvSpPr>
          <p:cNvPr id="25605" name="Isosceles Triangle 6"/>
          <p:cNvSpPr>
            <a:spLocks noChangeArrowheads="1"/>
          </p:cNvSpPr>
          <p:nvPr/>
        </p:nvSpPr>
        <p:spPr bwMode="auto">
          <a:xfrm>
            <a:off x="2647950" y="2165350"/>
            <a:ext cx="4013200" cy="30130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endParaRPr lang="en-US" altLang="en-US"/>
          </a:p>
        </p:txBody>
      </p:sp>
      <p:sp>
        <p:nvSpPr>
          <p:cNvPr id="25606" name="Oval 7"/>
          <p:cNvSpPr>
            <a:spLocks noChangeArrowheads="1"/>
          </p:cNvSpPr>
          <p:nvPr/>
        </p:nvSpPr>
        <p:spPr bwMode="auto">
          <a:xfrm>
            <a:off x="3660775" y="3276600"/>
            <a:ext cx="1931988" cy="16605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/>
            <a:endParaRPr lang="en-US" altLang="en-US"/>
          </a:p>
          <a:p>
            <a:pPr algn="ctr" eaLnBrk="1" hangingPunct="1"/>
            <a:r>
              <a:rPr lang="en-US" altLang="en-US"/>
              <a:t>GOD</a:t>
            </a:r>
          </a:p>
        </p:txBody>
      </p:sp>
      <p:sp>
        <p:nvSpPr>
          <p:cNvPr id="25607" name="TextBox 8"/>
          <p:cNvSpPr txBox="1">
            <a:spLocks noChangeArrowheads="1"/>
          </p:cNvSpPr>
          <p:nvPr/>
        </p:nvSpPr>
        <p:spPr bwMode="auto">
          <a:xfrm flipH="1">
            <a:off x="3660775" y="1760538"/>
            <a:ext cx="172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pPr eaLnBrk="1" hangingPunct="1"/>
            <a:r>
              <a:rPr lang="en-US" altLang="en-US" sz="2400"/>
              <a:t>The Father</a:t>
            </a:r>
          </a:p>
        </p:txBody>
      </p:sp>
      <p:sp>
        <p:nvSpPr>
          <p:cNvPr id="25608" name="TextBox 9"/>
          <p:cNvSpPr txBox="1">
            <a:spLocks noChangeArrowheads="1"/>
          </p:cNvSpPr>
          <p:nvPr/>
        </p:nvSpPr>
        <p:spPr bwMode="auto">
          <a:xfrm flipH="1">
            <a:off x="6183313" y="5178425"/>
            <a:ext cx="1720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pPr eaLnBrk="1" hangingPunct="1"/>
            <a:r>
              <a:rPr lang="en-US" altLang="en-US" sz="2400"/>
              <a:t>The Son</a:t>
            </a:r>
          </a:p>
        </p:txBody>
      </p:sp>
      <p:sp>
        <p:nvSpPr>
          <p:cNvPr id="25609" name="TextBox 10"/>
          <p:cNvSpPr txBox="1">
            <a:spLocks noChangeArrowheads="1"/>
          </p:cNvSpPr>
          <p:nvPr/>
        </p:nvSpPr>
        <p:spPr bwMode="auto">
          <a:xfrm flipH="1">
            <a:off x="1296988" y="5178425"/>
            <a:ext cx="2257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pPr eaLnBrk="1" hangingPunct="1"/>
            <a:r>
              <a:rPr lang="en-US" altLang="en-US" sz="2400"/>
              <a:t>The Holy Spirit</a:t>
            </a:r>
          </a:p>
        </p:txBody>
      </p:sp>
      <p:sp>
        <p:nvSpPr>
          <p:cNvPr id="25610" name="TextBox 11"/>
          <p:cNvSpPr txBox="1">
            <a:spLocks noChangeArrowheads="1"/>
          </p:cNvSpPr>
          <p:nvPr/>
        </p:nvSpPr>
        <p:spPr bwMode="auto">
          <a:xfrm flipH="1">
            <a:off x="4213225" y="5400675"/>
            <a:ext cx="1020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pPr eaLnBrk="1" hangingPunct="1"/>
            <a:r>
              <a:rPr lang="en-US" altLang="en-US" sz="2400"/>
              <a:t>Is Not</a:t>
            </a:r>
          </a:p>
        </p:txBody>
      </p:sp>
      <p:sp>
        <p:nvSpPr>
          <p:cNvPr id="25611" name="TextBox 12"/>
          <p:cNvSpPr txBox="1">
            <a:spLocks noChangeArrowheads="1"/>
          </p:cNvSpPr>
          <p:nvPr/>
        </p:nvSpPr>
        <p:spPr bwMode="auto">
          <a:xfrm flipH="1">
            <a:off x="2474913" y="3238500"/>
            <a:ext cx="1020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pPr eaLnBrk="1" hangingPunct="1"/>
            <a:r>
              <a:rPr lang="en-US" altLang="en-US" sz="2400"/>
              <a:t>Is Not</a:t>
            </a:r>
          </a:p>
        </p:txBody>
      </p:sp>
      <p:sp>
        <p:nvSpPr>
          <p:cNvPr id="25612" name="TextBox 13"/>
          <p:cNvSpPr txBox="1">
            <a:spLocks noChangeArrowheads="1"/>
          </p:cNvSpPr>
          <p:nvPr/>
        </p:nvSpPr>
        <p:spPr bwMode="auto">
          <a:xfrm flipH="1">
            <a:off x="5735638" y="3190875"/>
            <a:ext cx="1020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pPr eaLnBrk="1" hangingPunct="1"/>
            <a:r>
              <a:rPr lang="en-US" altLang="en-US" sz="2400"/>
              <a:t>Is Not</a:t>
            </a:r>
          </a:p>
        </p:txBody>
      </p:sp>
      <p:sp>
        <p:nvSpPr>
          <p:cNvPr id="25613" name="TextBox 1"/>
          <p:cNvSpPr txBox="1">
            <a:spLocks noChangeArrowheads="1"/>
          </p:cNvSpPr>
          <p:nvPr/>
        </p:nvSpPr>
        <p:spPr bwMode="auto">
          <a:xfrm>
            <a:off x="457200" y="2222500"/>
            <a:ext cx="152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r>
              <a:rPr lang="en-US" dirty="0"/>
              <a:t>Minimum shape</a:t>
            </a:r>
          </a:p>
        </p:txBody>
      </p:sp>
    </p:spTree>
    <p:extLst>
      <p:ext uri="{BB962C8B-B14F-4D97-AF65-F5344CB8AC3E}">
        <p14:creationId xmlns:p14="http://schemas.microsoft.com/office/powerpoint/2010/main" val="297654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r>
              <a:rPr lang="en-US" altLang="en-US" sz="1400" smtClean="0"/>
              <a:t>St. Mary Coptic Orthodox Church, East Brunswick, NJ. USA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0326CE82-C282-481E-87BD-8434F3FFEBEC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Humans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00" y="533400"/>
            <a:ext cx="5449888" cy="559911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Human being is Body, Soul, and Spirit</a:t>
            </a:r>
          </a:p>
          <a:p>
            <a:pPr lvl="1" eaLnBrk="1" hangingPunct="1"/>
            <a:r>
              <a:rPr lang="en-US" altLang="en-US" dirty="0" smtClean="0"/>
              <a:t>We are one person made of 3 indivisible hypostasis: Body, Soul and Spirit</a:t>
            </a:r>
          </a:p>
          <a:p>
            <a:pPr lvl="1" eaLnBrk="1" hangingPunct="1"/>
            <a:r>
              <a:rPr lang="en-US" altLang="en-US" dirty="0" smtClean="0"/>
              <a:t>I eat </a:t>
            </a:r>
            <a:endParaRPr lang="en-US" altLang="en-US" dirty="0"/>
          </a:p>
          <a:p>
            <a:pPr lvl="2"/>
            <a:r>
              <a:rPr lang="en-US" altLang="en-US" dirty="0" smtClean="0"/>
              <a:t>my body but not my spirit or my soul)</a:t>
            </a:r>
          </a:p>
          <a:p>
            <a:pPr lvl="1" eaLnBrk="1" hangingPunct="1"/>
            <a:r>
              <a:rPr lang="en-US" altLang="en-US" dirty="0" smtClean="0"/>
              <a:t>I love and hate </a:t>
            </a:r>
          </a:p>
          <a:p>
            <a:pPr lvl="2"/>
            <a:r>
              <a:rPr lang="en-US" altLang="en-US" dirty="0" smtClean="0"/>
              <a:t>my flesh does not love</a:t>
            </a:r>
          </a:p>
          <a:p>
            <a:pPr lvl="1" eaLnBrk="1" hangingPunct="1"/>
            <a:r>
              <a:rPr lang="en-US" altLang="en-US" dirty="0" smtClean="0"/>
              <a:t>I have pride and humility </a:t>
            </a:r>
          </a:p>
          <a:p>
            <a:pPr lvl="2"/>
            <a:r>
              <a:rPr lang="en-US" altLang="en-US" dirty="0" smtClean="0"/>
              <a:t>that is my Spirit and not my body</a:t>
            </a:r>
          </a:p>
          <a:p>
            <a:pPr lvl="1" eaLnBrk="1" hangingPunct="1"/>
            <a:r>
              <a:rPr lang="en-US" altLang="en-US" dirty="0" smtClean="0"/>
              <a:t>However, when I die, my body and soul decay and stop to exist</a:t>
            </a:r>
          </a:p>
          <a:p>
            <a:pPr eaLnBrk="1" hangingPunct="1"/>
            <a:endParaRPr lang="en-US" altLang="en-US" sz="3200" dirty="0" smtClean="0"/>
          </a:p>
        </p:txBody>
      </p:sp>
      <p:pic>
        <p:nvPicPr>
          <p:cNvPr id="23558" name="Picture 6" descr="D:\Church\christian clipart\mom_baby_sm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1" y="3581400"/>
            <a:ext cx="2727632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20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6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6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60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6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60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60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60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60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  <p:bldP spid="4608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r>
              <a:rPr lang="en-US" altLang="en-US" sz="1400" smtClean="0"/>
              <a:t>St. Mary Coptic Orthodox Church, East Brunswick, NJ. USA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5pPr>
            <a:lvl6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6pPr>
            <a:lvl7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7pPr>
            <a:lvl8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8pPr>
            <a:lvl9pPr eaLnBrk="0" hangingPunct="0">
              <a:buFont typeface="Wingdings" pitchFamily="2" charset="2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fld id="{F080A6CE-396C-4680-AE5A-4151B1F95E76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Sun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1066800"/>
            <a:ext cx="3911600" cy="45720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Sun consists of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Core of the Sun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rays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heat/light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If the sun stops emitting ray, it does not become a sun.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If the sun emits a ray of light, then that ray produces an effect of light or heat</a:t>
            </a:r>
            <a:endParaRPr lang="en-US" altLang="en-US" sz="3200" dirty="0" smtClean="0"/>
          </a:p>
        </p:txBody>
      </p:sp>
      <p:pic>
        <p:nvPicPr>
          <p:cNvPr id="24582" name="Picture 7" descr="Image result for pictures the su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2403475"/>
            <a:ext cx="4559300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361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utoUpdateAnimBg="0"/>
      <p:bldP spid="4813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The Origin/Source of everything in the divinity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God does not need anyone else to exist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God is standing by Himself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The word “Father” should </a:t>
            </a:r>
            <a:r>
              <a:rPr lang="en-US" altLang="en-US" sz="2800" b="1" dirty="0"/>
              <a:t>not</a:t>
            </a:r>
            <a:r>
              <a:rPr lang="en-US" altLang="en-US" sz="2800" dirty="0"/>
              <a:t> be taken as the meaning in human term but rather as the source or origin of everything divine (like the Core of the Sun).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Humans need God to exist, God does not need humans to exist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848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 smtClean="0"/>
              <a:t>Second person of the Trinity.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Eternal and always co-existed with the Father</a:t>
            </a:r>
          </a:p>
          <a:p>
            <a:r>
              <a:rPr lang="en-US" sz="2800" dirty="0"/>
              <a:t>Begotten of the Father before all ages</a:t>
            </a:r>
          </a:p>
          <a:p>
            <a:r>
              <a:rPr lang="en-US" sz="2800" dirty="0"/>
              <a:t>The Image of God the Father (Hebrew 1:3, Colossians 1:15)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God </a:t>
            </a:r>
            <a:r>
              <a:rPr lang="en-US" altLang="en-US" sz="2800" dirty="0"/>
              <a:t>is wise and never existed without His wisdom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His wisdom is expressed in His utterance (God said let there be light (Gen 1:3))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God’s wisdom creates things and make things come out of nothing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He is called Logos (from Logic)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God’s wisdom is generated from the source </a:t>
            </a:r>
            <a:r>
              <a:rPr lang="en-US" altLang="en-US" sz="2800" dirty="0" smtClean="0"/>
              <a:t>eternally (born)</a:t>
            </a:r>
            <a:endParaRPr lang="en-US" alt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Son (Logos)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17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Third person of the Trinity. </a:t>
            </a:r>
          </a:p>
          <a:p>
            <a:r>
              <a:rPr lang="en-US" altLang="en-US" dirty="0" smtClean="0"/>
              <a:t>Equal to the Father and the Son</a:t>
            </a:r>
          </a:p>
          <a:p>
            <a:r>
              <a:rPr lang="en-US" altLang="en-US" dirty="0" smtClean="0"/>
              <a:t>The Spirit of God</a:t>
            </a:r>
          </a:p>
          <a:p>
            <a:r>
              <a:rPr lang="en-US" altLang="en-US" dirty="0" smtClean="0"/>
              <a:t>God </a:t>
            </a:r>
            <a:r>
              <a:rPr lang="en-US" altLang="en-US" dirty="0"/>
              <a:t>is living by Himself</a:t>
            </a:r>
          </a:p>
          <a:p>
            <a:r>
              <a:rPr lang="en-US" altLang="en-US" dirty="0"/>
              <a:t>He is the source of life</a:t>
            </a:r>
          </a:p>
          <a:p>
            <a:r>
              <a:rPr lang="en-US" altLang="en-US" dirty="0"/>
              <a:t>He gives life to others</a:t>
            </a:r>
          </a:p>
          <a:p>
            <a:r>
              <a:rPr lang="en-US" altLang="en-US" dirty="0"/>
              <a:t>The Spirit proceeds from the Father to the Son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10/11/2013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1D3BAA-AE72-4AAC-BAC7-3D7D2BD9C823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St. Mary Coptic Orthodox Church. East Brunswick, NJ. USA</a:t>
            </a:r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Holy Spirit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066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MBT_Brownish">
      <a:dk1>
        <a:srgbClr val="935409"/>
      </a:dk1>
      <a:lt1>
        <a:srgbClr val="002060"/>
      </a:lt1>
      <a:dk2>
        <a:srgbClr val="B79214"/>
      </a:dk2>
      <a:lt2>
        <a:srgbClr val="FDF59C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2542</TotalTime>
  <Words>1275</Words>
  <Application>Microsoft Office PowerPoint</Application>
  <PresentationFormat>On-screen Show (4:3)</PresentationFormat>
  <Paragraphs>188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Paper</vt:lpstr>
      <vt:lpstr>Nicaea The First Council</vt:lpstr>
      <vt:lpstr>Important points</vt:lpstr>
      <vt:lpstr>The Trinity</vt:lpstr>
      <vt:lpstr>The Trinity</vt:lpstr>
      <vt:lpstr>Humans</vt:lpstr>
      <vt:lpstr>The Sun</vt:lpstr>
      <vt:lpstr>The Father</vt:lpstr>
      <vt:lpstr>The Son (Logos)</vt:lpstr>
      <vt:lpstr>The Holy Spirit</vt:lpstr>
      <vt:lpstr>Versus used by Arius</vt:lpstr>
      <vt:lpstr>What did Arius misunderstand</vt:lpstr>
      <vt:lpstr>Situation in Alexandria</vt:lpstr>
      <vt:lpstr>The Call for a council</vt:lpstr>
      <vt:lpstr>Who was there?</vt:lpstr>
      <vt:lpstr>Not one Iota</vt:lpstr>
      <vt:lpstr>Versus that proves the divinity of Jesus Christ</vt:lpstr>
      <vt:lpstr>More versus</vt:lpstr>
      <vt:lpstr>Outcome</vt:lpstr>
      <vt:lpstr>Did it finish</vt:lpstr>
      <vt:lpstr>Other issues</vt:lpstr>
      <vt:lpstr>Glory be to God forever and Ever </vt:lpstr>
    </vt:vector>
  </TitlesOfParts>
  <Company>Alcatel-Lucent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Against the Heathen</dc:title>
  <dc:creator>Mourad Takla</dc:creator>
  <cp:lastModifiedBy>Mourad Takla</cp:lastModifiedBy>
  <cp:revision>100</cp:revision>
  <dcterms:created xsi:type="dcterms:W3CDTF">2012-09-22T22:41:11Z</dcterms:created>
  <dcterms:modified xsi:type="dcterms:W3CDTF">2020-06-17T23:33:35Z</dcterms:modified>
</cp:coreProperties>
</file>